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257" r:id="rId3"/>
    <p:sldId id="282" r:id="rId4"/>
    <p:sldId id="280" r:id="rId5"/>
    <p:sldId id="303" r:id="rId6"/>
    <p:sldId id="265" r:id="rId7"/>
    <p:sldId id="309" r:id="rId8"/>
    <p:sldId id="308" r:id="rId9"/>
    <p:sldId id="313" r:id="rId10"/>
    <p:sldId id="305" r:id="rId11"/>
    <p:sldId id="300" r:id="rId12"/>
    <p:sldId id="301" r:id="rId13"/>
    <p:sldId id="316" r:id="rId14"/>
    <p:sldId id="310" r:id="rId15"/>
    <p:sldId id="311" r:id="rId16"/>
    <p:sldId id="317" r:id="rId17"/>
    <p:sldId id="318" r:id="rId18"/>
    <p:sldId id="319" r:id="rId19"/>
    <p:sldId id="307" r:id="rId20"/>
    <p:sldId id="312" r:id="rId21"/>
    <p:sldId id="287" r:id="rId22"/>
    <p:sldId id="288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D70A9"/>
    <a:srgbClr val="8B9598"/>
    <a:srgbClr val="FAEDC7"/>
    <a:srgbClr val="FAE7AF"/>
    <a:srgbClr val="F9D87C"/>
    <a:srgbClr val="757D7F"/>
    <a:srgbClr val="7C7C7C"/>
    <a:srgbClr val="476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1"/>
    <p:restoredTop sz="94666"/>
  </p:normalViewPr>
  <p:slideViewPr>
    <p:cSldViewPr snapToGrid="0">
      <p:cViewPr>
        <p:scale>
          <a:sx n="75" d="100"/>
          <a:sy n="75" d="100"/>
        </p:scale>
        <p:origin x="-66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Manual Proessing</c:v>
                </c:pt>
              </c:strCache>
            </c:strRef>
          </c:tx>
          <c:dLbls>
            <c:dLbl>
              <c:idx val="0"/>
              <c:layout>
                <c:manualLayout>
                  <c:x val="-2.7194957869228702E-2"/>
                  <c:y val="3.670183822952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324929782047801E-2"/>
                  <c:y val="4.194495797660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194957869228702E-2"/>
                  <c:y val="5.767431721782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0729410169202E-2"/>
                  <c:y val="4.98096375972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13.5</c:v>
                </c:pt>
                <c:pt idx="2">
                  <c:v>17</c:v>
                </c:pt>
                <c:pt idx="3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STP</c:v>
                </c:pt>
              </c:strCache>
            </c:strRef>
          </c:tx>
          <c:dPt>
            <c:idx val="1"/>
            <c:bubble3D val="0"/>
          </c:dPt>
          <c:dLbls>
            <c:dLbl>
              <c:idx val="0"/>
              <c:layout>
                <c:manualLayout>
                  <c:x val="-2.3568963486664801E-2"/>
                  <c:y val="4.456651785013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885938208202E-2"/>
                  <c:y val="5.505255092225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007955060510598E-2"/>
                  <c:y val="4.98096375972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885938208202E-2"/>
                  <c:y val="4.194495797660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</c:v>
                </c:pt>
                <c:pt idx="1">
                  <c:v>74</c:v>
                </c:pt>
                <c:pt idx="2">
                  <c:v>76</c:v>
                </c:pt>
                <c:pt idx="3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11936"/>
        <c:axId val="165513472"/>
      </c:lineChart>
      <c:catAx>
        <c:axId val="16551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513472"/>
        <c:crosses val="autoZero"/>
        <c:auto val="1"/>
        <c:lblAlgn val="ctr"/>
        <c:lblOffset val="100"/>
        <c:noMultiLvlLbl val="0"/>
      </c:catAx>
      <c:valAx>
        <c:axId val="1655134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511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0" i="0">
                <a:latin typeface="Avenir Book" charset="0"/>
                <a:ea typeface="Avenir Book" charset="0"/>
                <a:cs typeface="Avenir Book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>
                <a:latin typeface="Avenir Book" charset="0"/>
                <a:ea typeface="Avenir Book" charset="0"/>
                <a:cs typeface="Avenir Book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884724516048605"/>
          <c:y val="0.63078564369121204"/>
          <c:w val="0.25499347266791"/>
          <c:h val="0.13843721674016299"/>
        </c:manualLayout>
      </c:layout>
      <c:overlay val="0"/>
      <c:spPr>
        <a:ln>
          <a:solidFill>
            <a:srgbClr val="008000"/>
          </a:solidFill>
        </a:ln>
      </c:spPr>
    </c:legend>
    <c:plotVisOnly val="1"/>
    <c:dispBlanksAs val="zero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8EB8D-3ABE-E845-9E6E-35CF5B550D4D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6C651-4395-5640-B129-5D34DCB3A79A}">
      <dgm:prSet/>
      <dgm:spPr/>
      <dgm:t>
        <a:bodyPr/>
        <a:lstStyle/>
        <a:p>
          <a:pPr rtl="0"/>
          <a:r>
            <a:rPr lang="en-US" dirty="0" smtClean="0"/>
            <a:t>Find Defined Match Elements</a:t>
          </a:r>
          <a:endParaRPr lang="en-US" dirty="0"/>
        </a:p>
      </dgm:t>
    </dgm:pt>
    <dgm:pt modelId="{161D366F-4C89-AE4D-BE3D-89C6102AF9F3}" type="parTrans" cxnId="{F5F5D086-249F-2A44-9555-06C146564EF2}">
      <dgm:prSet/>
      <dgm:spPr/>
      <dgm:t>
        <a:bodyPr/>
        <a:lstStyle/>
        <a:p>
          <a:endParaRPr lang="en-US"/>
        </a:p>
      </dgm:t>
    </dgm:pt>
    <dgm:pt modelId="{69CD4181-3EA5-A44A-9B09-0F5CE679E04D}" type="sibTrans" cxnId="{F5F5D086-249F-2A44-9555-06C146564EF2}">
      <dgm:prSet/>
      <dgm:spPr/>
      <dgm:t>
        <a:bodyPr/>
        <a:lstStyle/>
        <a:p>
          <a:endParaRPr lang="en-US"/>
        </a:p>
      </dgm:t>
    </dgm:pt>
    <dgm:pt modelId="{A04012FB-1930-2046-9947-6E7CB923C952}">
      <dgm:prSet/>
      <dgm:spPr/>
      <dgm:t>
        <a:bodyPr/>
        <a:lstStyle/>
        <a:p>
          <a:pPr rtl="0"/>
          <a:r>
            <a:rPr lang="en-US" smtClean="0"/>
            <a:t>Image analysis</a:t>
          </a:r>
          <a:endParaRPr lang="en-US"/>
        </a:p>
      </dgm:t>
    </dgm:pt>
    <dgm:pt modelId="{CDC3F934-F8CA-6847-9919-25475A65E773}" type="parTrans" cxnId="{272DC397-D0D1-934F-B206-449B3E92D70E}">
      <dgm:prSet/>
      <dgm:spPr/>
      <dgm:t>
        <a:bodyPr/>
        <a:lstStyle/>
        <a:p>
          <a:endParaRPr lang="en-US"/>
        </a:p>
      </dgm:t>
    </dgm:pt>
    <dgm:pt modelId="{BC69E80F-909F-EC44-BF4D-943D7BC9B832}" type="sibTrans" cxnId="{272DC397-D0D1-934F-B206-449B3E92D70E}">
      <dgm:prSet/>
      <dgm:spPr/>
      <dgm:t>
        <a:bodyPr/>
        <a:lstStyle/>
        <a:p>
          <a:endParaRPr lang="en-US"/>
        </a:p>
      </dgm:t>
    </dgm:pt>
    <dgm:pt modelId="{BC8CEF7F-1419-234C-95F7-8F373B1A28F1}">
      <dgm:prSet/>
      <dgm:spPr/>
      <dgm:t>
        <a:bodyPr/>
        <a:lstStyle/>
        <a:p>
          <a:pPr rtl="0"/>
          <a:r>
            <a:rPr lang="en-US" dirty="0" err="1" smtClean="0"/>
            <a:t>Scanline</a:t>
          </a:r>
          <a:endParaRPr lang="en-US" dirty="0"/>
        </a:p>
      </dgm:t>
    </dgm:pt>
    <dgm:pt modelId="{1C7CFC2F-497C-C241-A279-989A12BAC32B}" type="parTrans" cxnId="{DC3F1DB0-DD7F-A64D-A3C2-DD8119AB4CC0}">
      <dgm:prSet/>
      <dgm:spPr/>
      <dgm:t>
        <a:bodyPr/>
        <a:lstStyle/>
        <a:p>
          <a:endParaRPr lang="en-US"/>
        </a:p>
      </dgm:t>
    </dgm:pt>
    <dgm:pt modelId="{19E4C84F-ACE2-0C4C-8BC4-CA995DEFD6B4}" type="sibTrans" cxnId="{DC3F1DB0-DD7F-A64D-A3C2-DD8119AB4CC0}">
      <dgm:prSet/>
      <dgm:spPr/>
      <dgm:t>
        <a:bodyPr/>
        <a:lstStyle/>
        <a:p>
          <a:endParaRPr lang="en-US"/>
        </a:p>
      </dgm:t>
    </dgm:pt>
    <dgm:pt modelId="{8DED1D77-72F5-4248-B8D1-B2CD7B080442}">
      <dgm:prSet/>
      <dgm:spPr/>
      <dgm:t>
        <a:bodyPr/>
        <a:lstStyle/>
        <a:p>
          <a:pPr rtl="0"/>
          <a:r>
            <a:rPr lang="en-US" smtClean="0"/>
            <a:t>Data entry</a:t>
          </a:r>
          <a:endParaRPr lang="en-US"/>
        </a:p>
      </dgm:t>
    </dgm:pt>
    <dgm:pt modelId="{090CE288-69F6-4C40-AA3D-DD58275817E2}" type="parTrans" cxnId="{52277FA3-6220-F446-86B2-40A9C323248A}">
      <dgm:prSet/>
      <dgm:spPr/>
      <dgm:t>
        <a:bodyPr/>
        <a:lstStyle/>
        <a:p>
          <a:endParaRPr lang="en-US"/>
        </a:p>
      </dgm:t>
    </dgm:pt>
    <dgm:pt modelId="{CE9CEDD2-A7D7-3E40-B49A-28F51E8E2C00}" type="sibTrans" cxnId="{52277FA3-6220-F446-86B2-40A9C323248A}">
      <dgm:prSet/>
      <dgm:spPr/>
      <dgm:t>
        <a:bodyPr/>
        <a:lstStyle/>
        <a:p>
          <a:endParaRPr lang="en-US"/>
        </a:p>
      </dgm:t>
    </dgm:pt>
    <dgm:pt modelId="{9265D3FA-AE2F-BB4F-9EB0-01AEDD0352FC}">
      <dgm:prSet/>
      <dgm:spPr/>
      <dgm:t>
        <a:bodyPr/>
        <a:lstStyle/>
        <a:p>
          <a:pPr rtl="0"/>
          <a:r>
            <a:rPr lang="en-US" smtClean="0"/>
            <a:t>Match Successful</a:t>
          </a:r>
          <a:endParaRPr lang="en-US"/>
        </a:p>
      </dgm:t>
    </dgm:pt>
    <dgm:pt modelId="{EE3BB902-B3BB-544A-8488-53D72CB8EAD4}" type="parTrans" cxnId="{A55050B2-631E-5646-BA01-2247647EEC9C}">
      <dgm:prSet/>
      <dgm:spPr/>
      <dgm:t>
        <a:bodyPr/>
        <a:lstStyle/>
        <a:p>
          <a:endParaRPr lang="en-US"/>
        </a:p>
      </dgm:t>
    </dgm:pt>
    <dgm:pt modelId="{2F04B9C4-7F76-5241-88C1-7F9DC863CE48}" type="sibTrans" cxnId="{A55050B2-631E-5646-BA01-2247647EEC9C}">
      <dgm:prSet/>
      <dgm:spPr/>
      <dgm:t>
        <a:bodyPr/>
        <a:lstStyle/>
        <a:p>
          <a:endParaRPr lang="en-US"/>
        </a:p>
      </dgm:t>
    </dgm:pt>
    <dgm:pt modelId="{89E6648C-7BD6-E745-B8FC-599178137863}">
      <dgm:prSet/>
      <dgm:spPr/>
      <dgm:t>
        <a:bodyPr/>
        <a:lstStyle/>
        <a:p>
          <a:pPr rtl="0"/>
          <a:r>
            <a:rPr lang="en-US" dirty="0" smtClean="0"/>
            <a:t>Append additional A/R data</a:t>
          </a:r>
          <a:endParaRPr lang="en-US" dirty="0"/>
        </a:p>
      </dgm:t>
    </dgm:pt>
    <dgm:pt modelId="{D2F8CC13-859B-2446-9631-79F7BB90837C}" type="parTrans" cxnId="{5F301ADD-5A1B-6E4A-A7D5-063461FC5F70}">
      <dgm:prSet/>
      <dgm:spPr/>
      <dgm:t>
        <a:bodyPr/>
        <a:lstStyle/>
        <a:p>
          <a:endParaRPr lang="en-US"/>
        </a:p>
      </dgm:t>
    </dgm:pt>
    <dgm:pt modelId="{88A2B179-6F6B-D14C-AA5F-D6998084A7B4}" type="sibTrans" cxnId="{5F301ADD-5A1B-6E4A-A7D5-063461FC5F70}">
      <dgm:prSet/>
      <dgm:spPr/>
      <dgm:t>
        <a:bodyPr/>
        <a:lstStyle/>
        <a:p>
          <a:endParaRPr lang="en-US"/>
        </a:p>
      </dgm:t>
    </dgm:pt>
    <dgm:pt modelId="{DE03E3BD-F54F-D04F-8CDD-CBF649C82F97}">
      <dgm:prSet/>
      <dgm:spPr/>
      <dgm:t>
        <a:bodyPr/>
        <a:lstStyle/>
        <a:p>
          <a:pPr rtl="0"/>
          <a:r>
            <a:rPr lang="en-US" smtClean="0"/>
            <a:t>Match Unsuccessful</a:t>
          </a:r>
          <a:endParaRPr lang="en-US"/>
        </a:p>
      </dgm:t>
    </dgm:pt>
    <dgm:pt modelId="{4FE05428-02F1-6E41-B6BB-E966046E277F}" type="parTrans" cxnId="{4386B9F5-8AB7-9148-A687-73A796B39FEE}">
      <dgm:prSet/>
      <dgm:spPr/>
      <dgm:t>
        <a:bodyPr/>
        <a:lstStyle/>
        <a:p>
          <a:endParaRPr lang="en-US"/>
        </a:p>
      </dgm:t>
    </dgm:pt>
    <dgm:pt modelId="{1DFC2A67-E1DB-454D-81C4-58944D02FABA}" type="sibTrans" cxnId="{4386B9F5-8AB7-9148-A687-73A796B39FEE}">
      <dgm:prSet/>
      <dgm:spPr/>
      <dgm:t>
        <a:bodyPr/>
        <a:lstStyle/>
        <a:p>
          <a:endParaRPr lang="en-US"/>
        </a:p>
      </dgm:t>
    </dgm:pt>
    <dgm:pt modelId="{092B0FBC-6723-C344-888F-23F2C137C165}">
      <dgm:prSet/>
      <dgm:spPr/>
      <dgm:t>
        <a:bodyPr/>
        <a:lstStyle/>
        <a:p>
          <a:pPr rtl="0"/>
          <a:r>
            <a:rPr lang="en-US" smtClean="0"/>
            <a:t>Send to Online Exceptions</a:t>
          </a:r>
          <a:endParaRPr lang="en-US"/>
        </a:p>
      </dgm:t>
    </dgm:pt>
    <dgm:pt modelId="{3A801FD2-6BA2-BA45-8182-290D12EEDE47}" type="parTrans" cxnId="{2D836FC5-930A-7C42-B260-98FEA5AD180B}">
      <dgm:prSet/>
      <dgm:spPr/>
      <dgm:t>
        <a:bodyPr/>
        <a:lstStyle/>
        <a:p>
          <a:endParaRPr lang="en-US"/>
        </a:p>
      </dgm:t>
    </dgm:pt>
    <dgm:pt modelId="{1D06B921-2A70-ED45-B081-D5D5D94F4071}" type="sibTrans" cxnId="{2D836FC5-930A-7C42-B260-98FEA5AD180B}">
      <dgm:prSet/>
      <dgm:spPr/>
      <dgm:t>
        <a:bodyPr/>
        <a:lstStyle/>
        <a:p>
          <a:endParaRPr lang="en-US"/>
        </a:p>
      </dgm:t>
    </dgm:pt>
    <dgm:pt modelId="{51CDB21B-7E79-FB4A-9CA1-00E9BD800520}">
      <dgm:prSet/>
      <dgm:spPr/>
      <dgm:t>
        <a:bodyPr/>
        <a:lstStyle/>
        <a:p>
          <a:pPr rtl="0"/>
          <a:r>
            <a:rPr lang="en-US" smtClean="0"/>
            <a:t>Manually perform match</a:t>
          </a:r>
          <a:endParaRPr lang="en-US"/>
        </a:p>
      </dgm:t>
    </dgm:pt>
    <dgm:pt modelId="{3CDC8AED-F531-C54D-A8F6-F17033D00F33}" type="parTrans" cxnId="{85CD4308-D895-834E-8525-276CAC4F3033}">
      <dgm:prSet/>
      <dgm:spPr/>
      <dgm:t>
        <a:bodyPr/>
        <a:lstStyle/>
        <a:p>
          <a:endParaRPr lang="en-US"/>
        </a:p>
      </dgm:t>
    </dgm:pt>
    <dgm:pt modelId="{CA0E11CD-C360-A64E-B9EB-A14DAD02FFEF}" type="sibTrans" cxnId="{85CD4308-D895-834E-8525-276CAC4F3033}">
      <dgm:prSet/>
      <dgm:spPr/>
      <dgm:t>
        <a:bodyPr/>
        <a:lstStyle/>
        <a:p>
          <a:endParaRPr lang="en-US"/>
        </a:p>
      </dgm:t>
    </dgm:pt>
    <dgm:pt modelId="{734B38B6-9B57-FC46-A002-5EC6188ED2FA}">
      <dgm:prSet/>
      <dgm:spPr/>
      <dgm:t>
        <a:bodyPr/>
        <a:lstStyle/>
        <a:p>
          <a:pPr rtl="0"/>
          <a:r>
            <a:rPr lang="en-US" smtClean="0"/>
            <a:t>Append A/R data</a:t>
          </a:r>
          <a:endParaRPr lang="en-US"/>
        </a:p>
      </dgm:t>
    </dgm:pt>
    <dgm:pt modelId="{3490DCB1-7021-3C43-BA16-052585B0C6C3}" type="parTrans" cxnId="{B95A83FA-7924-F84A-81F7-760F27E1B904}">
      <dgm:prSet/>
      <dgm:spPr/>
      <dgm:t>
        <a:bodyPr/>
        <a:lstStyle/>
        <a:p>
          <a:endParaRPr lang="en-US"/>
        </a:p>
      </dgm:t>
    </dgm:pt>
    <dgm:pt modelId="{5BEEA7C1-8791-D042-87BB-8EE20FD0A819}" type="sibTrans" cxnId="{B95A83FA-7924-F84A-81F7-760F27E1B904}">
      <dgm:prSet/>
      <dgm:spPr/>
      <dgm:t>
        <a:bodyPr/>
        <a:lstStyle/>
        <a:p>
          <a:endParaRPr lang="en-US"/>
        </a:p>
      </dgm:t>
    </dgm:pt>
    <dgm:pt modelId="{95A8B7F6-BD4F-1848-BFFD-FFDD7554478E}">
      <dgm:prSet/>
      <dgm:spPr/>
      <dgm:t>
        <a:bodyPr/>
        <a:lstStyle/>
        <a:p>
          <a:pPr rtl="0"/>
          <a:r>
            <a:rPr lang="en-US" smtClean="0"/>
            <a:t>Remember transaction (Learn)</a:t>
          </a:r>
          <a:endParaRPr lang="en-US"/>
        </a:p>
      </dgm:t>
    </dgm:pt>
    <dgm:pt modelId="{6A20116F-E2B7-5841-ACD6-F75BCE078A45}" type="parTrans" cxnId="{451F37D0-D8EE-1842-BBDF-62D3A1D50F9B}">
      <dgm:prSet/>
      <dgm:spPr/>
      <dgm:t>
        <a:bodyPr/>
        <a:lstStyle/>
        <a:p>
          <a:endParaRPr lang="en-US"/>
        </a:p>
      </dgm:t>
    </dgm:pt>
    <dgm:pt modelId="{5FCB556E-B206-7F4F-94BE-9BC64E01236D}" type="sibTrans" cxnId="{451F37D0-D8EE-1842-BBDF-62D3A1D50F9B}">
      <dgm:prSet/>
      <dgm:spPr/>
      <dgm:t>
        <a:bodyPr/>
        <a:lstStyle/>
        <a:p>
          <a:endParaRPr lang="en-US"/>
        </a:p>
      </dgm:t>
    </dgm:pt>
    <dgm:pt modelId="{03AA8609-2378-1044-B7B5-4F605CD66D43}">
      <dgm:prSet/>
      <dgm:spPr/>
      <dgm:t>
        <a:bodyPr/>
        <a:lstStyle/>
        <a:p>
          <a:pPr rtl="0"/>
          <a:r>
            <a:rPr lang="en-US" dirty="0" smtClean="0"/>
            <a:t>Full page OCR</a:t>
          </a:r>
          <a:endParaRPr lang="en-US" dirty="0"/>
        </a:p>
      </dgm:t>
    </dgm:pt>
    <dgm:pt modelId="{402848CC-9844-9145-9689-2F14E78A0CCC}" type="parTrans" cxnId="{6A3E98D5-C3BB-954C-A859-DD0FCA373A73}">
      <dgm:prSet/>
      <dgm:spPr/>
      <dgm:t>
        <a:bodyPr/>
        <a:lstStyle/>
        <a:p>
          <a:endParaRPr lang="en-US"/>
        </a:p>
      </dgm:t>
    </dgm:pt>
    <dgm:pt modelId="{7B2BEF14-AA2C-CA43-A659-399884CA3AF2}" type="sibTrans" cxnId="{6A3E98D5-C3BB-954C-A859-DD0FCA373A73}">
      <dgm:prSet/>
      <dgm:spPr/>
      <dgm:t>
        <a:bodyPr/>
        <a:lstStyle/>
        <a:p>
          <a:endParaRPr lang="en-US"/>
        </a:p>
      </dgm:t>
    </dgm:pt>
    <dgm:pt modelId="{742A6F01-E697-164B-9DE6-3D7C9EAA5EB9}">
      <dgm:prSet/>
      <dgm:spPr/>
      <dgm:t>
        <a:bodyPr/>
        <a:lstStyle/>
        <a:p>
          <a:pPr rtl="0"/>
          <a:r>
            <a:rPr lang="en-US" dirty="0" smtClean="0"/>
            <a:t>Email text</a:t>
          </a:r>
          <a:endParaRPr lang="en-US" dirty="0"/>
        </a:p>
      </dgm:t>
    </dgm:pt>
    <dgm:pt modelId="{C44ADC2E-E4DA-2E48-B82C-AB7723D2E22C}" type="parTrans" cxnId="{3D2AF7E5-9A58-5C4D-A002-CF4DEE27C2F4}">
      <dgm:prSet/>
      <dgm:spPr/>
      <dgm:t>
        <a:bodyPr/>
        <a:lstStyle/>
        <a:p>
          <a:endParaRPr lang="en-US"/>
        </a:p>
      </dgm:t>
    </dgm:pt>
    <dgm:pt modelId="{F6839244-B532-1F40-BF1D-F2342EC2D9AD}" type="sibTrans" cxnId="{3D2AF7E5-9A58-5C4D-A002-CF4DEE27C2F4}">
      <dgm:prSet/>
      <dgm:spPr/>
      <dgm:t>
        <a:bodyPr/>
        <a:lstStyle/>
        <a:p>
          <a:endParaRPr lang="en-US"/>
        </a:p>
      </dgm:t>
    </dgm:pt>
    <dgm:pt modelId="{5A3E2F1D-2261-B04B-B98B-B1D31BB8DE39}">
      <dgm:prSet/>
      <dgm:spPr/>
      <dgm:t>
        <a:bodyPr/>
        <a:lstStyle/>
        <a:p>
          <a:pPr rtl="0"/>
          <a:r>
            <a:rPr lang="en-US" dirty="0" smtClean="0"/>
            <a:t>Key fields matched</a:t>
          </a:r>
          <a:endParaRPr lang="en-US" dirty="0"/>
        </a:p>
      </dgm:t>
    </dgm:pt>
    <dgm:pt modelId="{FE49404C-0267-B44E-8F8C-3B6D4D0776B3}" type="parTrans" cxnId="{F17655B5-7D10-B344-B489-2140379D9543}">
      <dgm:prSet/>
      <dgm:spPr/>
      <dgm:t>
        <a:bodyPr/>
        <a:lstStyle/>
        <a:p>
          <a:endParaRPr lang="en-US"/>
        </a:p>
      </dgm:t>
    </dgm:pt>
    <dgm:pt modelId="{022BCE56-AECD-9E45-9B43-2133763DABAA}" type="sibTrans" cxnId="{F17655B5-7D10-B344-B489-2140379D9543}">
      <dgm:prSet/>
      <dgm:spPr/>
      <dgm:t>
        <a:bodyPr/>
        <a:lstStyle/>
        <a:p>
          <a:endParaRPr lang="en-US"/>
        </a:p>
      </dgm:t>
    </dgm:pt>
    <dgm:pt modelId="{04D3D9FF-1BF1-6441-BD6A-340F46C9BBEE}">
      <dgm:prSet/>
      <dgm:spPr/>
      <dgm:t>
        <a:bodyPr/>
        <a:lstStyle/>
        <a:p>
          <a:pPr rtl="0"/>
          <a:r>
            <a:rPr lang="en-US" dirty="0" smtClean="0"/>
            <a:t>No manual intervention</a:t>
          </a:r>
          <a:endParaRPr lang="en-US" dirty="0"/>
        </a:p>
      </dgm:t>
    </dgm:pt>
    <dgm:pt modelId="{5BAD1D37-B0F5-2848-A548-44A00E151243}" type="parTrans" cxnId="{387A1536-D1F6-9148-8D67-A3162BF4E1DC}">
      <dgm:prSet/>
      <dgm:spPr/>
      <dgm:t>
        <a:bodyPr/>
        <a:lstStyle/>
        <a:p>
          <a:endParaRPr lang="en-US"/>
        </a:p>
      </dgm:t>
    </dgm:pt>
    <dgm:pt modelId="{08FCB60F-9F69-C842-8DB5-439D36887B04}" type="sibTrans" cxnId="{387A1536-D1F6-9148-8D67-A3162BF4E1DC}">
      <dgm:prSet/>
      <dgm:spPr/>
      <dgm:t>
        <a:bodyPr/>
        <a:lstStyle/>
        <a:p>
          <a:endParaRPr lang="en-US"/>
        </a:p>
      </dgm:t>
    </dgm:pt>
    <dgm:pt modelId="{3F178550-C4B3-E24C-A984-BBADED0E50B4}" type="pres">
      <dgm:prSet presAssocID="{9AD8EB8D-3ABE-E845-9E6E-35CF5B550D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477113-C9DC-0E4F-A3D1-989F0DF0B8D7}" type="pres">
      <dgm:prSet presAssocID="{AB76C651-4395-5640-B129-5D34DCB3A79A}" presName="composite" presStyleCnt="0"/>
      <dgm:spPr/>
    </dgm:pt>
    <dgm:pt modelId="{88E872F4-17C2-D04F-81BA-26BA39BF5F34}" type="pres">
      <dgm:prSet presAssocID="{AB76C651-4395-5640-B129-5D34DCB3A7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9A44E-4A98-1B40-9179-CC3655C086B4}" type="pres">
      <dgm:prSet presAssocID="{AB76C651-4395-5640-B129-5D34DCB3A79A}" presName="parSh" presStyleLbl="node1" presStyleIdx="0" presStyleCnt="3"/>
      <dgm:spPr/>
      <dgm:t>
        <a:bodyPr/>
        <a:lstStyle/>
        <a:p>
          <a:endParaRPr lang="en-US"/>
        </a:p>
      </dgm:t>
    </dgm:pt>
    <dgm:pt modelId="{6A4D24EE-9D13-D740-82F4-1920C328CB09}" type="pres">
      <dgm:prSet presAssocID="{AB76C651-4395-5640-B129-5D34DCB3A79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357E-7D68-A043-835E-0FF42138DD24}" type="pres">
      <dgm:prSet presAssocID="{69CD4181-3EA5-A44A-9B09-0F5CE679E04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A3B882C-EAFE-B749-8FF5-E3EC9FAAB198}" type="pres">
      <dgm:prSet presAssocID="{69CD4181-3EA5-A44A-9B09-0F5CE679E04D}" presName="connTx" presStyleLbl="sibTrans2D1" presStyleIdx="0" presStyleCnt="2"/>
      <dgm:spPr/>
      <dgm:t>
        <a:bodyPr/>
        <a:lstStyle/>
        <a:p>
          <a:endParaRPr lang="en-US"/>
        </a:p>
      </dgm:t>
    </dgm:pt>
    <dgm:pt modelId="{7CA8AF3E-55EC-AA4A-AFF5-C11A40BFC41B}" type="pres">
      <dgm:prSet presAssocID="{9265D3FA-AE2F-BB4F-9EB0-01AEDD0352FC}" presName="composite" presStyleCnt="0"/>
      <dgm:spPr/>
    </dgm:pt>
    <dgm:pt modelId="{C42A9675-445E-BE4B-AFE9-E740662370DD}" type="pres">
      <dgm:prSet presAssocID="{9265D3FA-AE2F-BB4F-9EB0-01AEDD0352F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D7473-8587-CC4E-9F22-22C069CC49B0}" type="pres">
      <dgm:prSet presAssocID="{9265D3FA-AE2F-BB4F-9EB0-01AEDD0352FC}" presName="parSh" presStyleLbl="node1" presStyleIdx="1" presStyleCnt="3"/>
      <dgm:spPr/>
      <dgm:t>
        <a:bodyPr/>
        <a:lstStyle/>
        <a:p>
          <a:endParaRPr lang="en-US"/>
        </a:p>
      </dgm:t>
    </dgm:pt>
    <dgm:pt modelId="{1F8AE0F6-5258-5749-A154-9AF6410E29B9}" type="pres">
      <dgm:prSet presAssocID="{9265D3FA-AE2F-BB4F-9EB0-01AEDD0352FC}" presName="desTx" presStyleLbl="fgAcc1" presStyleIdx="1" presStyleCnt="3" custScaleX="11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33A90-DF83-B64B-BF67-C675E92E720D}" type="pres">
      <dgm:prSet presAssocID="{2F04B9C4-7F76-5241-88C1-7F9DC863CE4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2D72616-8C3D-934E-AE87-DC63BD3B5AC2}" type="pres">
      <dgm:prSet presAssocID="{2F04B9C4-7F76-5241-88C1-7F9DC863CE48}" presName="connTx" presStyleLbl="sibTrans2D1" presStyleIdx="1" presStyleCnt="2"/>
      <dgm:spPr/>
      <dgm:t>
        <a:bodyPr/>
        <a:lstStyle/>
        <a:p>
          <a:endParaRPr lang="en-US"/>
        </a:p>
      </dgm:t>
    </dgm:pt>
    <dgm:pt modelId="{68458395-61A9-E34A-88EA-732A53DC32DC}" type="pres">
      <dgm:prSet presAssocID="{DE03E3BD-F54F-D04F-8CDD-CBF649C82F97}" presName="composite" presStyleCnt="0"/>
      <dgm:spPr/>
    </dgm:pt>
    <dgm:pt modelId="{0998CE75-39CC-C642-9889-B2E1B52DEC71}" type="pres">
      <dgm:prSet presAssocID="{DE03E3BD-F54F-D04F-8CDD-CBF649C82F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FC63C-4697-744F-84D6-8477F1D2DA22}" type="pres">
      <dgm:prSet presAssocID="{DE03E3BD-F54F-D04F-8CDD-CBF649C82F97}" presName="parSh" presStyleLbl="node1" presStyleIdx="2" presStyleCnt="3"/>
      <dgm:spPr/>
      <dgm:t>
        <a:bodyPr/>
        <a:lstStyle/>
        <a:p>
          <a:endParaRPr lang="en-US"/>
        </a:p>
      </dgm:t>
    </dgm:pt>
    <dgm:pt modelId="{C46D0D60-3DA2-D647-A26D-F0FBB607F3D6}" type="pres">
      <dgm:prSet presAssocID="{DE03E3BD-F54F-D04F-8CDD-CBF649C82F97}" presName="desTx" presStyleLbl="fgAcc1" presStyleIdx="2" presStyleCnt="3" custScaleX="113891" custLinFactNeighborX="-6879" custLinFactNeighborY="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D4308-D895-834E-8525-276CAC4F3033}" srcId="{DE03E3BD-F54F-D04F-8CDD-CBF649C82F97}" destId="{51CDB21B-7E79-FB4A-9CA1-00E9BD800520}" srcOrd="1" destOrd="0" parTransId="{3CDC8AED-F531-C54D-A8F6-F17033D00F33}" sibTransId="{CA0E11CD-C360-A64E-B9EB-A14DAD02FFEF}"/>
    <dgm:cxn modelId="{A3D248A8-BA82-FB43-AC72-865CA635CDCB}" type="presOf" srcId="{69CD4181-3EA5-A44A-9B09-0F5CE679E04D}" destId="{8F0E357E-7D68-A043-835E-0FF42138DD24}" srcOrd="0" destOrd="0" presId="urn:microsoft.com/office/officeart/2005/8/layout/process3"/>
    <dgm:cxn modelId="{9099945D-BB3A-F645-ADE9-C6130A3298F1}" type="presOf" srcId="{BC8CEF7F-1419-234C-95F7-8F373B1A28F1}" destId="{6A4D24EE-9D13-D740-82F4-1920C328CB09}" srcOrd="0" destOrd="3" presId="urn:microsoft.com/office/officeart/2005/8/layout/process3"/>
    <dgm:cxn modelId="{1DCFC250-E103-A04A-A2EA-9DA9DDE224FF}" type="presOf" srcId="{2F04B9C4-7F76-5241-88C1-7F9DC863CE48}" destId="{10A33A90-DF83-B64B-BF67-C675E92E720D}" srcOrd="0" destOrd="0" presId="urn:microsoft.com/office/officeart/2005/8/layout/process3"/>
    <dgm:cxn modelId="{C49BE8D0-942F-4040-A39A-33A17EFA70A4}" type="presOf" srcId="{AB76C651-4395-5640-B129-5D34DCB3A79A}" destId="{49D9A44E-4A98-1B40-9179-CC3655C086B4}" srcOrd="1" destOrd="0" presId="urn:microsoft.com/office/officeart/2005/8/layout/process3"/>
    <dgm:cxn modelId="{A55050B2-631E-5646-BA01-2247647EEC9C}" srcId="{9AD8EB8D-3ABE-E845-9E6E-35CF5B550D4D}" destId="{9265D3FA-AE2F-BB4F-9EB0-01AEDD0352FC}" srcOrd="1" destOrd="0" parTransId="{EE3BB902-B3BB-544A-8488-53D72CB8EAD4}" sibTransId="{2F04B9C4-7F76-5241-88C1-7F9DC863CE48}"/>
    <dgm:cxn modelId="{CEF4C7DA-E0D4-4F42-A721-7655E797430A}" type="presOf" srcId="{A04012FB-1930-2046-9947-6E7CB923C952}" destId="{6A4D24EE-9D13-D740-82F4-1920C328CB09}" srcOrd="0" destOrd="0" presId="urn:microsoft.com/office/officeart/2005/8/layout/process3"/>
    <dgm:cxn modelId="{2E1EF046-7D1D-1047-ADE5-C4014BC18B93}" type="presOf" srcId="{69CD4181-3EA5-A44A-9B09-0F5CE679E04D}" destId="{CA3B882C-EAFE-B749-8FF5-E3EC9FAAB198}" srcOrd="1" destOrd="0" presId="urn:microsoft.com/office/officeart/2005/8/layout/process3"/>
    <dgm:cxn modelId="{2F309CA6-1B2C-D54C-9120-A529CA2993DE}" type="presOf" srcId="{8DED1D77-72F5-4248-B8D1-B2CD7B080442}" destId="{6A4D24EE-9D13-D740-82F4-1920C328CB09}" srcOrd="0" destOrd="4" presId="urn:microsoft.com/office/officeart/2005/8/layout/process3"/>
    <dgm:cxn modelId="{6A3E98D5-C3BB-954C-A859-DD0FCA373A73}" srcId="{AB76C651-4395-5640-B129-5D34DCB3A79A}" destId="{03AA8609-2378-1044-B7B5-4F605CD66D43}" srcOrd="1" destOrd="0" parTransId="{402848CC-9844-9145-9689-2F14E78A0CCC}" sibTransId="{7B2BEF14-AA2C-CA43-A659-399884CA3AF2}"/>
    <dgm:cxn modelId="{B0224207-B56C-6B41-963A-3037080F0F7A}" type="presOf" srcId="{9AD8EB8D-3ABE-E845-9E6E-35CF5B550D4D}" destId="{3F178550-C4B3-E24C-A984-BBADED0E50B4}" srcOrd="0" destOrd="0" presId="urn:microsoft.com/office/officeart/2005/8/layout/process3"/>
    <dgm:cxn modelId="{2D836FC5-930A-7C42-B260-98FEA5AD180B}" srcId="{DE03E3BD-F54F-D04F-8CDD-CBF649C82F97}" destId="{092B0FBC-6723-C344-888F-23F2C137C165}" srcOrd="0" destOrd="0" parTransId="{3A801FD2-6BA2-BA45-8182-290D12EEDE47}" sibTransId="{1D06B921-2A70-ED45-B081-D5D5D94F4071}"/>
    <dgm:cxn modelId="{2D28A734-0473-804B-8A23-F9BFBB978EC6}" type="presOf" srcId="{5A3E2F1D-2261-B04B-B98B-B1D31BB8DE39}" destId="{1F8AE0F6-5258-5749-A154-9AF6410E29B9}" srcOrd="0" destOrd="0" presId="urn:microsoft.com/office/officeart/2005/8/layout/process3"/>
    <dgm:cxn modelId="{F5F5D086-249F-2A44-9555-06C146564EF2}" srcId="{9AD8EB8D-3ABE-E845-9E6E-35CF5B550D4D}" destId="{AB76C651-4395-5640-B129-5D34DCB3A79A}" srcOrd="0" destOrd="0" parTransId="{161D366F-4C89-AE4D-BE3D-89C6102AF9F3}" sibTransId="{69CD4181-3EA5-A44A-9B09-0F5CE679E04D}"/>
    <dgm:cxn modelId="{69745011-782D-4042-8698-08BAEEC89DD7}" type="presOf" srcId="{AB76C651-4395-5640-B129-5D34DCB3A79A}" destId="{88E872F4-17C2-D04F-81BA-26BA39BF5F34}" srcOrd="0" destOrd="0" presId="urn:microsoft.com/office/officeart/2005/8/layout/process3"/>
    <dgm:cxn modelId="{387A1536-D1F6-9148-8D67-A3162BF4E1DC}" srcId="{9265D3FA-AE2F-BB4F-9EB0-01AEDD0352FC}" destId="{04D3D9FF-1BF1-6441-BD6A-340F46C9BBEE}" srcOrd="2" destOrd="0" parTransId="{5BAD1D37-B0F5-2848-A548-44A00E151243}" sibTransId="{08FCB60F-9F69-C842-8DB5-439D36887B04}"/>
    <dgm:cxn modelId="{F290D2F5-59E6-724F-864B-CFFD77397501}" type="presOf" srcId="{04D3D9FF-1BF1-6441-BD6A-340F46C9BBEE}" destId="{1F8AE0F6-5258-5749-A154-9AF6410E29B9}" srcOrd="0" destOrd="2" presId="urn:microsoft.com/office/officeart/2005/8/layout/process3"/>
    <dgm:cxn modelId="{3D2AF7E5-9A58-5C4D-A002-CF4DEE27C2F4}" srcId="{AB76C651-4395-5640-B129-5D34DCB3A79A}" destId="{742A6F01-E697-164B-9DE6-3D7C9EAA5EB9}" srcOrd="2" destOrd="0" parTransId="{C44ADC2E-E4DA-2E48-B82C-AB7723D2E22C}" sibTransId="{F6839244-B532-1F40-BF1D-F2342EC2D9AD}"/>
    <dgm:cxn modelId="{DC3F1DB0-DD7F-A64D-A3C2-DD8119AB4CC0}" srcId="{AB76C651-4395-5640-B129-5D34DCB3A79A}" destId="{BC8CEF7F-1419-234C-95F7-8F373B1A28F1}" srcOrd="3" destOrd="0" parTransId="{1C7CFC2F-497C-C241-A279-989A12BAC32B}" sibTransId="{19E4C84F-ACE2-0C4C-8BC4-CA995DEFD6B4}"/>
    <dgm:cxn modelId="{1E03843E-2FE3-CB40-9091-086E96DCCA63}" type="presOf" srcId="{2F04B9C4-7F76-5241-88C1-7F9DC863CE48}" destId="{72D72616-8C3D-934E-AE87-DC63BD3B5AC2}" srcOrd="1" destOrd="0" presId="urn:microsoft.com/office/officeart/2005/8/layout/process3"/>
    <dgm:cxn modelId="{5F301ADD-5A1B-6E4A-A7D5-063461FC5F70}" srcId="{9265D3FA-AE2F-BB4F-9EB0-01AEDD0352FC}" destId="{89E6648C-7BD6-E745-B8FC-599178137863}" srcOrd="1" destOrd="0" parTransId="{D2F8CC13-859B-2446-9631-79F7BB90837C}" sibTransId="{88A2B179-6F6B-D14C-AA5F-D6998084A7B4}"/>
    <dgm:cxn modelId="{9F58FA6B-3F37-C044-9AC7-11E6A2C5E386}" type="presOf" srcId="{03AA8609-2378-1044-B7B5-4F605CD66D43}" destId="{6A4D24EE-9D13-D740-82F4-1920C328CB09}" srcOrd="0" destOrd="1" presId="urn:microsoft.com/office/officeart/2005/8/layout/process3"/>
    <dgm:cxn modelId="{C3870908-CA9A-DD4D-BFCB-0AB349DFBA47}" type="presOf" srcId="{DE03E3BD-F54F-D04F-8CDD-CBF649C82F97}" destId="{4E4FC63C-4697-744F-84D6-8477F1D2DA22}" srcOrd="1" destOrd="0" presId="urn:microsoft.com/office/officeart/2005/8/layout/process3"/>
    <dgm:cxn modelId="{608D576A-F2C3-DF4F-BAE0-E52131746CBC}" type="presOf" srcId="{9265D3FA-AE2F-BB4F-9EB0-01AEDD0352FC}" destId="{665D7473-8587-CC4E-9F22-22C069CC49B0}" srcOrd="1" destOrd="0" presId="urn:microsoft.com/office/officeart/2005/8/layout/process3"/>
    <dgm:cxn modelId="{2D3F1874-91B4-4444-B3D6-1E28BE0325BF}" type="presOf" srcId="{742A6F01-E697-164B-9DE6-3D7C9EAA5EB9}" destId="{6A4D24EE-9D13-D740-82F4-1920C328CB09}" srcOrd="0" destOrd="2" presId="urn:microsoft.com/office/officeart/2005/8/layout/process3"/>
    <dgm:cxn modelId="{8A3CC04E-D232-7D4E-B967-45EF8E76D236}" type="presOf" srcId="{51CDB21B-7E79-FB4A-9CA1-00E9BD800520}" destId="{C46D0D60-3DA2-D647-A26D-F0FBB607F3D6}" srcOrd="0" destOrd="1" presId="urn:microsoft.com/office/officeart/2005/8/layout/process3"/>
    <dgm:cxn modelId="{8193684D-8DB6-B642-8489-5C8D2226C86D}" type="presOf" srcId="{DE03E3BD-F54F-D04F-8CDD-CBF649C82F97}" destId="{0998CE75-39CC-C642-9889-B2E1B52DEC71}" srcOrd="0" destOrd="0" presId="urn:microsoft.com/office/officeart/2005/8/layout/process3"/>
    <dgm:cxn modelId="{44D0B728-A9FF-F248-B730-B652E99B3131}" type="presOf" srcId="{95A8B7F6-BD4F-1848-BFFD-FFDD7554478E}" destId="{C46D0D60-3DA2-D647-A26D-F0FBB607F3D6}" srcOrd="0" destOrd="3" presId="urn:microsoft.com/office/officeart/2005/8/layout/process3"/>
    <dgm:cxn modelId="{24155D0C-4AE8-2740-9FB7-7221D7EAA9EC}" type="presOf" srcId="{89E6648C-7BD6-E745-B8FC-599178137863}" destId="{1F8AE0F6-5258-5749-A154-9AF6410E29B9}" srcOrd="0" destOrd="1" presId="urn:microsoft.com/office/officeart/2005/8/layout/process3"/>
    <dgm:cxn modelId="{B95A83FA-7924-F84A-81F7-760F27E1B904}" srcId="{DE03E3BD-F54F-D04F-8CDD-CBF649C82F97}" destId="{734B38B6-9B57-FC46-A002-5EC6188ED2FA}" srcOrd="2" destOrd="0" parTransId="{3490DCB1-7021-3C43-BA16-052585B0C6C3}" sibTransId="{5BEEA7C1-8791-D042-87BB-8EE20FD0A819}"/>
    <dgm:cxn modelId="{D389002E-2C54-834E-A13C-8CEE45EFC619}" type="presOf" srcId="{9265D3FA-AE2F-BB4F-9EB0-01AEDD0352FC}" destId="{C42A9675-445E-BE4B-AFE9-E740662370DD}" srcOrd="0" destOrd="0" presId="urn:microsoft.com/office/officeart/2005/8/layout/process3"/>
    <dgm:cxn modelId="{3AA69670-9A8C-B64E-9C1A-24A86F75C7FA}" type="presOf" srcId="{734B38B6-9B57-FC46-A002-5EC6188ED2FA}" destId="{C46D0D60-3DA2-D647-A26D-F0FBB607F3D6}" srcOrd="0" destOrd="2" presId="urn:microsoft.com/office/officeart/2005/8/layout/process3"/>
    <dgm:cxn modelId="{52277FA3-6220-F446-86B2-40A9C323248A}" srcId="{AB76C651-4395-5640-B129-5D34DCB3A79A}" destId="{8DED1D77-72F5-4248-B8D1-B2CD7B080442}" srcOrd="4" destOrd="0" parTransId="{090CE288-69F6-4C40-AA3D-DD58275817E2}" sibTransId="{CE9CEDD2-A7D7-3E40-B49A-28F51E8E2C00}"/>
    <dgm:cxn modelId="{4386B9F5-8AB7-9148-A687-73A796B39FEE}" srcId="{9AD8EB8D-3ABE-E845-9E6E-35CF5B550D4D}" destId="{DE03E3BD-F54F-D04F-8CDD-CBF649C82F97}" srcOrd="2" destOrd="0" parTransId="{4FE05428-02F1-6E41-B6BB-E966046E277F}" sibTransId="{1DFC2A67-E1DB-454D-81C4-58944D02FABA}"/>
    <dgm:cxn modelId="{F17655B5-7D10-B344-B489-2140379D9543}" srcId="{9265D3FA-AE2F-BB4F-9EB0-01AEDD0352FC}" destId="{5A3E2F1D-2261-B04B-B98B-B1D31BB8DE39}" srcOrd="0" destOrd="0" parTransId="{FE49404C-0267-B44E-8F8C-3B6D4D0776B3}" sibTransId="{022BCE56-AECD-9E45-9B43-2133763DABAA}"/>
    <dgm:cxn modelId="{451F37D0-D8EE-1842-BBDF-62D3A1D50F9B}" srcId="{DE03E3BD-F54F-D04F-8CDD-CBF649C82F97}" destId="{95A8B7F6-BD4F-1848-BFFD-FFDD7554478E}" srcOrd="3" destOrd="0" parTransId="{6A20116F-E2B7-5841-ACD6-F75BCE078A45}" sibTransId="{5FCB556E-B206-7F4F-94BE-9BC64E01236D}"/>
    <dgm:cxn modelId="{D6127908-96E1-1E4D-AB78-CD6005C4153F}" type="presOf" srcId="{092B0FBC-6723-C344-888F-23F2C137C165}" destId="{C46D0D60-3DA2-D647-A26D-F0FBB607F3D6}" srcOrd="0" destOrd="0" presId="urn:microsoft.com/office/officeart/2005/8/layout/process3"/>
    <dgm:cxn modelId="{272DC397-D0D1-934F-B206-449B3E92D70E}" srcId="{AB76C651-4395-5640-B129-5D34DCB3A79A}" destId="{A04012FB-1930-2046-9947-6E7CB923C952}" srcOrd="0" destOrd="0" parTransId="{CDC3F934-F8CA-6847-9919-25475A65E773}" sibTransId="{BC69E80F-909F-EC44-BF4D-943D7BC9B832}"/>
    <dgm:cxn modelId="{00DF7EE9-8D42-5E47-86F2-E930114DC01C}" type="presParOf" srcId="{3F178550-C4B3-E24C-A984-BBADED0E50B4}" destId="{07477113-C9DC-0E4F-A3D1-989F0DF0B8D7}" srcOrd="0" destOrd="0" presId="urn:microsoft.com/office/officeart/2005/8/layout/process3"/>
    <dgm:cxn modelId="{AAA26104-E9AF-C74D-A719-8812182B19C8}" type="presParOf" srcId="{07477113-C9DC-0E4F-A3D1-989F0DF0B8D7}" destId="{88E872F4-17C2-D04F-81BA-26BA39BF5F34}" srcOrd="0" destOrd="0" presId="urn:microsoft.com/office/officeart/2005/8/layout/process3"/>
    <dgm:cxn modelId="{3B080F0A-8BF4-A24C-A5A5-31CBCAA68FE5}" type="presParOf" srcId="{07477113-C9DC-0E4F-A3D1-989F0DF0B8D7}" destId="{49D9A44E-4A98-1B40-9179-CC3655C086B4}" srcOrd="1" destOrd="0" presId="urn:microsoft.com/office/officeart/2005/8/layout/process3"/>
    <dgm:cxn modelId="{83CAFF11-4592-5042-897C-97574737486F}" type="presParOf" srcId="{07477113-C9DC-0E4F-A3D1-989F0DF0B8D7}" destId="{6A4D24EE-9D13-D740-82F4-1920C328CB09}" srcOrd="2" destOrd="0" presId="urn:microsoft.com/office/officeart/2005/8/layout/process3"/>
    <dgm:cxn modelId="{BF3BDDC1-3192-6F41-937B-832660F9BC16}" type="presParOf" srcId="{3F178550-C4B3-E24C-A984-BBADED0E50B4}" destId="{8F0E357E-7D68-A043-835E-0FF42138DD24}" srcOrd="1" destOrd="0" presId="urn:microsoft.com/office/officeart/2005/8/layout/process3"/>
    <dgm:cxn modelId="{DFEBAD42-2700-744A-8434-AB6891A5A08D}" type="presParOf" srcId="{8F0E357E-7D68-A043-835E-0FF42138DD24}" destId="{CA3B882C-EAFE-B749-8FF5-E3EC9FAAB198}" srcOrd="0" destOrd="0" presId="urn:microsoft.com/office/officeart/2005/8/layout/process3"/>
    <dgm:cxn modelId="{E2FDF0F8-AE43-714E-8766-65115A4CB867}" type="presParOf" srcId="{3F178550-C4B3-E24C-A984-BBADED0E50B4}" destId="{7CA8AF3E-55EC-AA4A-AFF5-C11A40BFC41B}" srcOrd="2" destOrd="0" presId="urn:microsoft.com/office/officeart/2005/8/layout/process3"/>
    <dgm:cxn modelId="{7C2E0571-094F-9841-AECD-EED1E7F24461}" type="presParOf" srcId="{7CA8AF3E-55EC-AA4A-AFF5-C11A40BFC41B}" destId="{C42A9675-445E-BE4B-AFE9-E740662370DD}" srcOrd="0" destOrd="0" presId="urn:microsoft.com/office/officeart/2005/8/layout/process3"/>
    <dgm:cxn modelId="{A804AF00-820E-D44F-A034-48B8137953DD}" type="presParOf" srcId="{7CA8AF3E-55EC-AA4A-AFF5-C11A40BFC41B}" destId="{665D7473-8587-CC4E-9F22-22C069CC49B0}" srcOrd="1" destOrd="0" presId="urn:microsoft.com/office/officeart/2005/8/layout/process3"/>
    <dgm:cxn modelId="{6CEE4DF4-9B30-5A4C-AB3B-50FBE9A4B6F1}" type="presParOf" srcId="{7CA8AF3E-55EC-AA4A-AFF5-C11A40BFC41B}" destId="{1F8AE0F6-5258-5749-A154-9AF6410E29B9}" srcOrd="2" destOrd="0" presId="urn:microsoft.com/office/officeart/2005/8/layout/process3"/>
    <dgm:cxn modelId="{000419A8-8699-4049-BB8E-98091EC7CEC8}" type="presParOf" srcId="{3F178550-C4B3-E24C-A984-BBADED0E50B4}" destId="{10A33A90-DF83-B64B-BF67-C675E92E720D}" srcOrd="3" destOrd="0" presId="urn:microsoft.com/office/officeart/2005/8/layout/process3"/>
    <dgm:cxn modelId="{31F6D345-E180-984F-BD68-7FF207B16F99}" type="presParOf" srcId="{10A33A90-DF83-B64B-BF67-C675E92E720D}" destId="{72D72616-8C3D-934E-AE87-DC63BD3B5AC2}" srcOrd="0" destOrd="0" presId="urn:microsoft.com/office/officeart/2005/8/layout/process3"/>
    <dgm:cxn modelId="{A4967787-3556-B745-AD6E-502C9AFB26F3}" type="presParOf" srcId="{3F178550-C4B3-E24C-A984-BBADED0E50B4}" destId="{68458395-61A9-E34A-88EA-732A53DC32DC}" srcOrd="4" destOrd="0" presId="urn:microsoft.com/office/officeart/2005/8/layout/process3"/>
    <dgm:cxn modelId="{648C5F6E-21A8-634F-8FE9-737CC660E6F3}" type="presParOf" srcId="{68458395-61A9-E34A-88EA-732A53DC32DC}" destId="{0998CE75-39CC-C642-9889-B2E1B52DEC71}" srcOrd="0" destOrd="0" presId="urn:microsoft.com/office/officeart/2005/8/layout/process3"/>
    <dgm:cxn modelId="{F45122AA-B85E-1641-9AE1-A2DA875BF1C6}" type="presParOf" srcId="{68458395-61A9-E34A-88EA-732A53DC32DC}" destId="{4E4FC63C-4697-744F-84D6-8477F1D2DA22}" srcOrd="1" destOrd="0" presId="urn:microsoft.com/office/officeart/2005/8/layout/process3"/>
    <dgm:cxn modelId="{6A2620C5-751B-584A-BC4B-F36E4A0909AC}" type="presParOf" srcId="{68458395-61A9-E34A-88EA-732A53DC32DC}" destId="{C46D0D60-3DA2-D647-A26D-F0FBB607F3D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8EB8D-3ABE-E845-9E6E-35CF5B550D4D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6C651-4395-5640-B129-5D34DCB3A79A}">
      <dgm:prSet/>
      <dgm:spPr/>
      <dgm:t>
        <a:bodyPr/>
        <a:lstStyle/>
        <a:p>
          <a:pPr rtl="0"/>
          <a:r>
            <a:rPr lang="en-US" dirty="0" smtClean="0"/>
            <a:t>Find Defined Match Elements</a:t>
          </a:r>
          <a:endParaRPr lang="en-US" dirty="0"/>
        </a:p>
      </dgm:t>
    </dgm:pt>
    <dgm:pt modelId="{161D366F-4C89-AE4D-BE3D-89C6102AF9F3}" type="parTrans" cxnId="{F5F5D086-249F-2A44-9555-06C146564EF2}">
      <dgm:prSet/>
      <dgm:spPr/>
      <dgm:t>
        <a:bodyPr/>
        <a:lstStyle/>
        <a:p>
          <a:endParaRPr lang="en-US"/>
        </a:p>
      </dgm:t>
    </dgm:pt>
    <dgm:pt modelId="{69CD4181-3EA5-A44A-9B09-0F5CE679E04D}" type="sibTrans" cxnId="{F5F5D086-249F-2A44-9555-06C146564EF2}">
      <dgm:prSet/>
      <dgm:spPr/>
      <dgm:t>
        <a:bodyPr/>
        <a:lstStyle/>
        <a:p>
          <a:endParaRPr lang="en-US"/>
        </a:p>
      </dgm:t>
    </dgm:pt>
    <dgm:pt modelId="{A04012FB-1930-2046-9947-6E7CB923C952}">
      <dgm:prSet/>
      <dgm:spPr/>
      <dgm:t>
        <a:bodyPr/>
        <a:lstStyle/>
        <a:p>
          <a:pPr rtl="0"/>
          <a:r>
            <a:rPr lang="en-US" smtClean="0"/>
            <a:t>Image analysis</a:t>
          </a:r>
          <a:endParaRPr lang="en-US"/>
        </a:p>
      </dgm:t>
    </dgm:pt>
    <dgm:pt modelId="{CDC3F934-F8CA-6847-9919-25475A65E773}" type="parTrans" cxnId="{272DC397-D0D1-934F-B206-449B3E92D70E}">
      <dgm:prSet/>
      <dgm:spPr/>
      <dgm:t>
        <a:bodyPr/>
        <a:lstStyle/>
        <a:p>
          <a:endParaRPr lang="en-US"/>
        </a:p>
      </dgm:t>
    </dgm:pt>
    <dgm:pt modelId="{BC69E80F-909F-EC44-BF4D-943D7BC9B832}" type="sibTrans" cxnId="{272DC397-D0D1-934F-B206-449B3E92D70E}">
      <dgm:prSet/>
      <dgm:spPr/>
      <dgm:t>
        <a:bodyPr/>
        <a:lstStyle/>
        <a:p>
          <a:endParaRPr lang="en-US"/>
        </a:p>
      </dgm:t>
    </dgm:pt>
    <dgm:pt modelId="{BC8CEF7F-1419-234C-95F7-8F373B1A28F1}">
      <dgm:prSet/>
      <dgm:spPr/>
      <dgm:t>
        <a:bodyPr/>
        <a:lstStyle/>
        <a:p>
          <a:pPr rtl="0"/>
          <a:r>
            <a:rPr lang="en-US" dirty="0" err="1" smtClean="0"/>
            <a:t>Scanline</a:t>
          </a:r>
          <a:endParaRPr lang="en-US" dirty="0"/>
        </a:p>
      </dgm:t>
    </dgm:pt>
    <dgm:pt modelId="{1C7CFC2F-497C-C241-A279-989A12BAC32B}" type="parTrans" cxnId="{DC3F1DB0-DD7F-A64D-A3C2-DD8119AB4CC0}">
      <dgm:prSet/>
      <dgm:spPr/>
      <dgm:t>
        <a:bodyPr/>
        <a:lstStyle/>
        <a:p>
          <a:endParaRPr lang="en-US"/>
        </a:p>
      </dgm:t>
    </dgm:pt>
    <dgm:pt modelId="{19E4C84F-ACE2-0C4C-8BC4-CA995DEFD6B4}" type="sibTrans" cxnId="{DC3F1DB0-DD7F-A64D-A3C2-DD8119AB4CC0}">
      <dgm:prSet/>
      <dgm:spPr/>
      <dgm:t>
        <a:bodyPr/>
        <a:lstStyle/>
        <a:p>
          <a:endParaRPr lang="en-US"/>
        </a:p>
      </dgm:t>
    </dgm:pt>
    <dgm:pt modelId="{8DED1D77-72F5-4248-B8D1-B2CD7B080442}">
      <dgm:prSet/>
      <dgm:spPr/>
      <dgm:t>
        <a:bodyPr/>
        <a:lstStyle/>
        <a:p>
          <a:pPr rtl="0"/>
          <a:r>
            <a:rPr lang="en-US" smtClean="0"/>
            <a:t>Data entry</a:t>
          </a:r>
          <a:endParaRPr lang="en-US"/>
        </a:p>
      </dgm:t>
    </dgm:pt>
    <dgm:pt modelId="{090CE288-69F6-4C40-AA3D-DD58275817E2}" type="parTrans" cxnId="{52277FA3-6220-F446-86B2-40A9C323248A}">
      <dgm:prSet/>
      <dgm:spPr/>
      <dgm:t>
        <a:bodyPr/>
        <a:lstStyle/>
        <a:p>
          <a:endParaRPr lang="en-US"/>
        </a:p>
      </dgm:t>
    </dgm:pt>
    <dgm:pt modelId="{CE9CEDD2-A7D7-3E40-B49A-28F51E8E2C00}" type="sibTrans" cxnId="{52277FA3-6220-F446-86B2-40A9C323248A}">
      <dgm:prSet/>
      <dgm:spPr/>
      <dgm:t>
        <a:bodyPr/>
        <a:lstStyle/>
        <a:p>
          <a:endParaRPr lang="en-US"/>
        </a:p>
      </dgm:t>
    </dgm:pt>
    <dgm:pt modelId="{9265D3FA-AE2F-BB4F-9EB0-01AEDD0352FC}">
      <dgm:prSet/>
      <dgm:spPr/>
      <dgm:t>
        <a:bodyPr/>
        <a:lstStyle/>
        <a:p>
          <a:pPr rtl="0"/>
          <a:r>
            <a:rPr lang="en-US" smtClean="0"/>
            <a:t>Match Successful</a:t>
          </a:r>
          <a:endParaRPr lang="en-US"/>
        </a:p>
      </dgm:t>
    </dgm:pt>
    <dgm:pt modelId="{EE3BB902-B3BB-544A-8488-53D72CB8EAD4}" type="parTrans" cxnId="{A55050B2-631E-5646-BA01-2247647EEC9C}">
      <dgm:prSet/>
      <dgm:spPr/>
      <dgm:t>
        <a:bodyPr/>
        <a:lstStyle/>
        <a:p>
          <a:endParaRPr lang="en-US"/>
        </a:p>
      </dgm:t>
    </dgm:pt>
    <dgm:pt modelId="{2F04B9C4-7F76-5241-88C1-7F9DC863CE48}" type="sibTrans" cxnId="{A55050B2-631E-5646-BA01-2247647EEC9C}">
      <dgm:prSet/>
      <dgm:spPr/>
      <dgm:t>
        <a:bodyPr/>
        <a:lstStyle/>
        <a:p>
          <a:endParaRPr lang="en-US"/>
        </a:p>
      </dgm:t>
    </dgm:pt>
    <dgm:pt modelId="{89E6648C-7BD6-E745-B8FC-599178137863}">
      <dgm:prSet/>
      <dgm:spPr/>
      <dgm:t>
        <a:bodyPr/>
        <a:lstStyle/>
        <a:p>
          <a:pPr rtl="0"/>
          <a:r>
            <a:rPr lang="en-US" dirty="0" smtClean="0"/>
            <a:t>Append additional A/R data</a:t>
          </a:r>
          <a:endParaRPr lang="en-US" dirty="0"/>
        </a:p>
      </dgm:t>
    </dgm:pt>
    <dgm:pt modelId="{D2F8CC13-859B-2446-9631-79F7BB90837C}" type="parTrans" cxnId="{5F301ADD-5A1B-6E4A-A7D5-063461FC5F70}">
      <dgm:prSet/>
      <dgm:spPr/>
      <dgm:t>
        <a:bodyPr/>
        <a:lstStyle/>
        <a:p>
          <a:endParaRPr lang="en-US"/>
        </a:p>
      </dgm:t>
    </dgm:pt>
    <dgm:pt modelId="{88A2B179-6F6B-D14C-AA5F-D6998084A7B4}" type="sibTrans" cxnId="{5F301ADD-5A1B-6E4A-A7D5-063461FC5F70}">
      <dgm:prSet/>
      <dgm:spPr/>
      <dgm:t>
        <a:bodyPr/>
        <a:lstStyle/>
        <a:p>
          <a:endParaRPr lang="en-US"/>
        </a:p>
      </dgm:t>
    </dgm:pt>
    <dgm:pt modelId="{DE03E3BD-F54F-D04F-8CDD-CBF649C82F97}">
      <dgm:prSet/>
      <dgm:spPr/>
      <dgm:t>
        <a:bodyPr/>
        <a:lstStyle/>
        <a:p>
          <a:pPr rtl="0"/>
          <a:r>
            <a:rPr lang="en-US" smtClean="0"/>
            <a:t>Match Unsuccessful</a:t>
          </a:r>
          <a:endParaRPr lang="en-US"/>
        </a:p>
      </dgm:t>
    </dgm:pt>
    <dgm:pt modelId="{4FE05428-02F1-6E41-B6BB-E966046E277F}" type="parTrans" cxnId="{4386B9F5-8AB7-9148-A687-73A796B39FEE}">
      <dgm:prSet/>
      <dgm:spPr/>
      <dgm:t>
        <a:bodyPr/>
        <a:lstStyle/>
        <a:p>
          <a:endParaRPr lang="en-US"/>
        </a:p>
      </dgm:t>
    </dgm:pt>
    <dgm:pt modelId="{1DFC2A67-E1DB-454D-81C4-58944D02FABA}" type="sibTrans" cxnId="{4386B9F5-8AB7-9148-A687-73A796B39FEE}">
      <dgm:prSet/>
      <dgm:spPr/>
      <dgm:t>
        <a:bodyPr/>
        <a:lstStyle/>
        <a:p>
          <a:endParaRPr lang="en-US"/>
        </a:p>
      </dgm:t>
    </dgm:pt>
    <dgm:pt modelId="{092B0FBC-6723-C344-888F-23F2C137C165}">
      <dgm:prSet/>
      <dgm:spPr/>
      <dgm:t>
        <a:bodyPr/>
        <a:lstStyle/>
        <a:p>
          <a:pPr rtl="0"/>
          <a:r>
            <a:rPr lang="en-US" smtClean="0"/>
            <a:t>Send to Online Exceptions</a:t>
          </a:r>
          <a:endParaRPr lang="en-US"/>
        </a:p>
      </dgm:t>
    </dgm:pt>
    <dgm:pt modelId="{3A801FD2-6BA2-BA45-8182-290D12EEDE47}" type="parTrans" cxnId="{2D836FC5-930A-7C42-B260-98FEA5AD180B}">
      <dgm:prSet/>
      <dgm:spPr/>
      <dgm:t>
        <a:bodyPr/>
        <a:lstStyle/>
        <a:p>
          <a:endParaRPr lang="en-US"/>
        </a:p>
      </dgm:t>
    </dgm:pt>
    <dgm:pt modelId="{1D06B921-2A70-ED45-B081-D5D5D94F4071}" type="sibTrans" cxnId="{2D836FC5-930A-7C42-B260-98FEA5AD180B}">
      <dgm:prSet/>
      <dgm:spPr/>
      <dgm:t>
        <a:bodyPr/>
        <a:lstStyle/>
        <a:p>
          <a:endParaRPr lang="en-US"/>
        </a:p>
      </dgm:t>
    </dgm:pt>
    <dgm:pt modelId="{51CDB21B-7E79-FB4A-9CA1-00E9BD800520}">
      <dgm:prSet/>
      <dgm:spPr/>
      <dgm:t>
        <a:bodyPr/>
        <a:lstStyle/>
        <a:p>
          <a:pPr rtl="0"/>
          <a:r>
            <a:rPr lang="en-US" smtClean="0"/>
            <a:t>Manually perform match</a:t>
          </a:r>
          <a:endParaRPr lang="en-US"/>
        </a:p>
      </dgm:t>
    </dgm:pt>
    <dgm:pt modelId="{3CDC8AED-F531-C54D-A8F6-F17033D00F33}" type="parTrans" cxnId="{85CD4308-D895-834E-8525-276CAC4F3033}">
      <dgm:prSet/>
      <dgm:spPr/>
      <dgm:t>
        <a:bodyPr/>
        <a:lstStyle/>
        <a:p>
          <a:endParaRPr lang="en-US"/>
        </a:p>
      </dgm:t>
    </dgm:pt>
    <dgm:pt modelId="{CA0E11CD-C360-A64E-B9EB-A14DAD02FFEF}" type="sibTrans" cxnId="{85CD4308-D895-834E-8525-276CAC4F3033}">
      <dgm:prSet/>
      <dgm:spPr/>
      <dgm:t>
        <a:bodyPr/>
        <a:lstStyle/>
        <a:p>
          <a:endParaRPr lang="en-US"/>
        </a:p>
      </dgm:t>
    </dgm:pt>
    <dgm:pt modelId="{734B38B6-9B57-FC46-A002-5EC6188ED2FA}">
      <dgm:prSet/>
      <dgm:spPr/>
      <dgm:t>
        <a:bodyPr/>
        <a:lstStyle/>
        <a:p>
          <a:pPr rtl="0"/>
          <a:r>
            <a:rPr lang="en-US" smtClean="0"/>
            <a:t>Append A/R data</a:t>
          </a:r>
          <a:endParaRPr lang="en-US"/>
        </a:p>
      </dgm:t>
    </dgm:pt>
    <dgm:pt modelId="{3490DCB1-7021-3C43-BA16-052585B0C6C3}" type="parTrans" cxnId="{B95A83FA-7924-F84A-81F7-760F27E1B904}">
      <dgm:prSet/>
      <dgm:spPr/>
      <dgm:t>
        <a:bodyPr/>
        <a:lstStyle/>
        <a:p>
          <a:endParaRPr lang="en-US"/>
        </a:p>
      </dgm:t>
    </dgm:pt>
    <dgm:pt modelId="{5BEEA7C1-8791-D042-87BB-8EE20FD0A819}" type="sibTrans" cxnId="{B95A83FA-7924-F84A-81F7-760F27E1B904}">
      <dgm:prSet/>
      <dgm:spPr/>
      <dgm:t>
        <a:bodyPr/>
        <a:lstStyle/>
        <a:p>
          <a:endParaRPr lang="en-US"/>
        </a:p>
      </dgm:t>
    </dgm:pt>
    <dgm:pt modelId="{95A8B7F6-BD4F-1848-BFFD-FFDD7554478E}">
      <dgm:prSet/>
      <dgm:spPr/>
      <dgm:t>
        <a:bodyPr/>
        <a:lstStyle/>
        <a:p>
          <a:pPr rtl="0"/>
          <a:r>
            <a:rPr lang="en-US" smtClean="0"/>
            <a:t>Remember transaction (Learn)</a:t>
          </a:r>
          <a:endParaRPr lang="en-US"/>
        </a:p>
      </dgm:t>
    </dgm:pt>
    <dgm:pt modelId="{6A20116F-E2B7-5841-ACD6-F75BCE078A45}" type="parTrans" cxnId="{451F37D0-D8EE-1842-BBDF-62D3A1D50F9B}">
      <dgm:prSet/>
      <dgm:spPr/>
      <dgm:t>
        <a:bodyPr/>
        <a:lstStyle/>
        <a:p>
          <a:endParaRPr lang="en-US"/>
        </a:p>
      </dgm:t>
    </dgm:pt>
    <dgm:pt modelId="{5FCB556E-B206-7F4F-94BE-9BC64E01236D}" type="sibTrans" cxnId="{451F37D0-D8EE-1842-BBDF-62D3A1D50F9B}">
      <dgm:prSet/>
      <dgm:spPr/>
      <dgm:t>
        <a:bodyPr/>
        <a:lstStyle/>
        <a:p>
          <a:endParaRPr lang="en-US"/>
        </a:p>
      </dgm:t>
    </dgm:pt>
    <dgm:pt modelId="{03AA8609-2378-1044-B7B5-4F605CD66D43}">
      <dgm:prSet/>
      <dgm:spPr/>
      <dgm:t>
        <a:bodyPr/>
        <a:lstStyle/>
        <a:p>
          <a:pPr rtl="0"/>
          <a:r>
            <a:rPr lang="en-US" dirty="0" smtClean="0"/>
            <a:t>Full page OCR</a:t>
          </a:r>
          <a:endParaRPr lang="en-US" dirty="0"/>
        </a:p>
      </dgm:t>
    </dgm:pt>
    <dgm:pt modelId="{402848CC-9844-9145-9689-2F14E78A0CCC}" type="parTrans" cxnId="{6A3E98D5-C3BB-954C-A859-DD0FCA373A73}">
      <dgm:prSet/>
      <dgm:spPr/>
      <dgm:t>
        <a:bodyPr/>
        <a:lstStyle/>
        <a:p>
          <a:endParaRPr lang="en-US"/>
        </a:p>
      </dgm:t>
    </dgm:pt>
    <dgm:pt modelId="{7B2BEF14-AA2C-CA43-A659-399884CA3AF2}" type="sibTrans" cxnId="{6A3E98D5-C3BB-954C-A859-DD0FCA373A73}">
      <dgm:prSet/>
      <dgm:spPr/>
      <dgm:t>
        <a:bodyPr/>
        <a:lstStyle/>
        <a:p>
          <a:endParaRPr lang="en-US"/>
        </a:p>
      </dgm:t>
    </dgm:pt>
    <dgm:pt modelId="{742A6F01-E697-164B-9DE6-3D7C9EAA5EB9}">
      <dgm:prSet/>
      <dgm:spPr/>
      <dgm:t>
        <a:bodyPr/>
        <a:lstStyle/>
        <a:p>
          <a:pPr rtl="0"/>
          <a:r>
            <a:rPr lang="en-US" dirty="0" smtClean="0"/>
            <a:t>Email text</a:t>
          </a:r>
          <a:endParaRPr lang="en-US" dirty="0"/>
        </a:p>
      </dgm:t>
    </dgm:pt>
    <dgm:pt modelId="{C44ADC2E-E4DA-2E48-B82C-AB7723D2E22C}" type="parTrans" cxnId="{3D2AF7E5-9A58-5C4D-A002-CF4DEE27C2F4}">
      <dgm:prSet/>
      <dgm:spPr/>
      <dgm:t>
        <a:bodyPr/>
        <a:lstStyle/>
        <a:p>
          <a:endParaRPr lang="en-US"/>
        </a:p>
      </dgm:t>
    </dgm:pt>
    <dgm:pt modelId="{F6839244-B532-1F40-BF1D-F2342EC2D9AD}" type="sibTrans" cxnId="{3D2AF7E5-9A58-5C4D-A002-CF4DEE27C2F4}">
      <dgm:prSet/>
      <dgm:spPr/>
      <dgm:t>
        <a:bodyPr/>
        <a:lstStyle/>
        <a:p>
          <a:endParaRPr lang="en-US"/>
        </a:p>
      </dgm:t>
    </dgm:pt>
    <dgm:pt modelId="{5A3E2F1D-2261-B04B-B98B-B1D31BB8DE39}">
      <dgm:prSet/>
      <dgm:spPr/>
      <dgm:t>
        <a:bodyPr/>
        <a:lstStyle/>
        <a:p>
          <a:pPr rtl="0"/>
          <a:r>
            <a:rPr lang="en-US" dirty="0" smtClean="0"/>
            <a:t>Key fields matched</a:t>
          </a:r>
          <a:endParaRPr lang="en-US" dirty="0"/>
        </a:p>
      </dgm:t>
    </dgm:pt>
    <dgm:pt modelId="{FE49404C-0267-B44E-8F8C-3B6D4D0776B3}" type="parTrans" cxnId="{F17655B5-7D10-B344-B489-2140379D9543}">
      <dgm:prSet/>
      <dgm:spPr/>
      <dgm:t>
        <a:bodyPr/>
        <a:lstStyle/>
        <a:p>
          <a:endParaRPr lang="en-US"/>
        </a:p>
      </dgm:t>
    </dgm:pt>
    <dgm:pt modelId="{022BCE56-AECD-9E45-9B43-2133763DABAA}" type="sibTrans" cxnId="{F17655B5-7D10-B344-B489-2140379D9543}">
      <dgm:prSet/>
      <dgm:spPr/>
      <dgm:t>
        <a:bodyPr/>
        <a:lstStyle/>
        <a:p>
          <a:endParaRPr lang="en-US"/>
        </a:p>
      </dgm:t>
    </dgm:pt>
    <dgm:pt modelId="{04D3D9FF-1BF1-6441-BD6A-340F46C9BBEE}">
      <dgm:prSet/>
      <dgm:spPr/>
      <dgm:t>
        <a:bodyPr/>
        <a:lstStyle/>
        <a:p>
          <a:pPr rtl="0"/>
          <a:r>
            <a:rPr lang="en-US" dirty="0" smtClean="0"/>
            <a:t>No manual intervention</a:t>
          </a:r>
          <a:endParaRPr lang="en-US" dirty="0"/>
        </a:p>
      </dgm:t>
    </dgm:pt>
    <dgm:pt modelId="{5BAD1D37-B0F5-2848-A548-44A00E151243}" type="parTrans" cxnId="{387A1536-D1F6-9148-8D67-A3162BF4E1DC}">
      <dgm:prSet/>
      <dgm:spPr/>
      <dgm:t>
        <a:bodyPr/>
        <a:lstStyle/>
        <a:p>
          <a:endParaRPr lang="en-US"/>
        </a:p>
      </dgm:t>
    </dgm:pt>
    <dgm:pt modelId="{08FCB60F-9F69-C842-8DB5-439D36887B04}" type="sibTrans" cxnId="{387A1536-D1F6-9148-8D67-A3162BF4E1DC}">
      <dgm:prSet/>
      <dgm:spPr/>
      <dgm:t>
        <a:bodyPr/>
        <a:lstStyle/>
        <a:p>
          <a:endParaRPr lang="en-US"/>
        </a:p>
      </dgm:t>
    </dgm:pt>
    <dgm:pt modelId="{3F178550-C4B3-E24C-A984-BBADED0E50B4}" type="pres">
      <dgm:prSet presAssocID="{9AD8EB8D-3ABE-E845-9E6E-35CF5B550D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477113-C9DC-0E4F-A3D1-989F0DF0B8D7}" type="pres">
      <dgm:prSet presAssocID="{AB76C651-4395-5640-B129-5D34DCB3A79A}" presName="composite" presStyleCnt="0"/>
      <dgm:spPr/>
    </dgm:pt>
    <dgm:pt modelId="{88E872F4-17C2-D04F-81BA-26BA39BF5F34}" type="pres">
      <dgm:prSet presAssocID="{AB76C651-4395-5640-B129-5D34DCB3A7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9A44E-4A98-1B40-9179-CC3655C086B4}" type="pres">
      <dgm:prSet presAssocID="{AB76C651-4395-5640-B129-5D34DCB3A79A}" presName="parSh" presStyleLbl="node1" presStyleIdx="0" presStyleCnt="3"/>
      <dgm:spPr/>
      <dgm:t>
        <a:bodyPr/>
        <a:lstStyle/>
        <a:p>
          <a:endParaRPr lang="en-US"/>
        </a:p>
      </dgm:t>
    </dgm:pt>
    <dgm:pt modelId="{6A4D24EE-9D13-D740-82F4-1920C328CB09}" type="pres">
      <dgm:prSet presAssocID="{AB76C651-4395-5640-B129-5D34DCB3A79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357E-7D68-A043-835E-0FF42138DD24}" type="pres">
      <dgm:prSet presAssocID="{69CD4181-3EA5-A44A-9B09-0F5CE679E04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A3B882C-EAFE-B749-8FF5-E3EC9FAAB198}" type="pres">
      <dgm:prSet presAssocID="{69CD4181-3EA5-A44A-9B09-0F5CE679E04D}" presName="connTx" presStyleLbl="sibTrans2D1" presStyleIdx="0" presStyleCnt="2"/>
      <dgm:spPr/>
      <dgm:t>
        <a:bodyPr/>
        <a:lstStyle/>
        <a:p>
          <a:endParaRPr lang="en-US"/>
        </a:p>
      </dgm:t>
    </dgm:pt>
    <dgm:pt modelId="{7CA8AF3E-55EC-AA4A-AFF5-C11A40BFC41B}" type="pres">
      <dgm:prSet presAssocID="{9265D3FA-AE2F-BB4F-9EB0-01AEDD0352FC}" presName="composite" presStyleCnt="0"/>
      <dgm:spPr/>
    </dgm:pt>
    <dgm:pt modelId="{C42A9675-445E-BE4B-AFE9-E740662370DD}" type="pres">
      <dgm:prSet presAssocID="{9265D3FA-AE2F-BB4F-9EB0-01AEDD0352F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D7473-8587-CC4E-9F22-22C069CC49B0}" type="pres">
      <dgm:prSet presAssocID="{9265D3FA-AE2F-BB4F-9EB0-01AEDD0352FC}" presName="parSh" presStyleLbl="node1" presStyleIdx="1" presStyleCnt="3"/>
      <dgm:spPr/>
      <dgm:t>
        <a:bodyPr/>
        <a:lstStyle/>
        <a:p>
          <a:endParaRPr lang="en-US"/>
        </a:p>
      </dgm:t>
    </dgm:pt>
    <dgm:pt modelId="{1F8AE0F6-5258-5749-A154-9AF6410E29B9}" type="pres">
      <dgm:prSet presAssocID="{9265D3FA-AE2F-BB4F-9EB0-01AEDD0352FC}" presName="desTx" presStyleLbl="fgAcc1" presStyleIdx="1" presStyleCnt="3" custScaleX="115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33A90-DF83-B64B-BF67-C675E92E720D}" type="pres">
      <dgm:prSet presAssocID="{2F04B9C4-7F76-5241-88C1-7F9DC863CE4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2D72616-8C3D-934E-AE87-DC63BD3B5AC2}" type="pres">
      <dgm:prSet presAssocID="{2F04B9C4-7F76-5241-88C1-7F9DC863CE48}" presName="connTx" presStyleLbl="sibTrans2D1" presStyleIdx="1" presStyleCnt="2"/>
      <dgm:spPr/>
      <dgm:t>
        <a:bodyPr/>
        <a:lstStyle/>
        <a:p>
          <a:endParaRPr lang="en-US"/>
        </a:p>
      </dgm:t>
    </dgm:pt>
    <dgm:pt modelId="{68458395-61A9-E34A-88EA-732A53DC32DC}" type="pres">
      <dgm:prSet presAssocID="{DE03E3BD-F54F-D04F-8CDD-CBF649C82F97}" presName="composite" presStyleCnt="0"/>
      <dgm:spPr/>
    </dgm:pt>
    <dgm:pt modelId="{0998CE75-39CC-C642-9889-B2E1B52DEC71}" type="pres">
      <dgm:prSet presAssocID="{DE03E3BD-F54F-D04F-8CDD-CBF649C82F9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FC63C-4697-744F-84D6-8477F1D2DA22}" type="pres">
      <dgm:prSet presAssocID="{DE03E3BD-F54F-D04F-8CDD-CBF649C82F97}" presName="parSh" presStyleLbl="node1" presStyleIdx="2" presStyleCnt="3"/>
      <dgm:spPr/>
      <dgm:t>
        <a:bodyPr/>
        <a:lstStyle/>
        <a:p>
          <a:endParaRPr lang="en-US"/>
        </a:p>
      </dgm:t>
    </dgm:pt>
    <dgm:pt modelId="{C46D0D60-3DA2-D647-A26D-F0FBB607F3D6}" type="pres">
      <dgm:prSet presAssocID="{DE03E3BD-F54F-D04F-8CDD-CBF649C82F97}" presName="desTx" presStyleLbl="fgAcc1" presStyleIdx="2" presStyleCnt="3" custScaleX="113891" custLinFactNeighborX="-6879" custLinFactNeighborY="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53EF4-3BF1-474D-A45A-1B5385CF56EA}" type="presOf" srcId="{04D3D9FF-1BF1-6441-BD6A-340F46C9BBEE}" destId="{1F8AE0F6-5258-5749-A154-9AF6410E29B9}" srcOrd="0" destOrd="2" presId="urn:microsoft.com/office/officeart/2005/8/layout/process3"/>
    <dgm:cxn modelId="{85CD4308-D895-834E-8525-276CAC4F3033}" srcId="{DE03E3BD-F54F-D04F-8CDD-CBF649C82F97}" destId="{51CDB21B-7E79-FB4A-9CA1-00E9BD800520}" srcOrd="1" destOrd="0" parTransId="{3CDC8AED-F531-C54D-A8F6-F17033D00F33}" sibTransId="{CA0E11CD-C360-A64E-B9EB-A14DAD02FFEF}"/>
    <dgm:cxn modelId="{2674D817-ECB7-0D46-82B6-E358418817C4}" type="presOf" srcId="{AB76C651-4395-5640-B129-5D34DCB3A79A}" destId="{49D9A44E-4A98-1B40-9179-CC3655C086B4}" srcOrd="1" destOrd="0" presId="urn:microsoft.com/office/officeart/2005/8/layout/process3"/>
    <dgm:cxn modelId="{A55050B2-631E-5646-BA01-2247647EEC9C}" srcId="{9AD8EB8D-3ABE-E845-9E6E-35CF5B550D4D}" destId="{9265D3FA-AE2F-BB4F-9EB0-01AEDD0352FC}" srcOrd="1" destOrd="0" parTransId="{EE3BB902-B3BB-544A-8488-53D72CB8EAD4}" sibTransId="{2F04B9C4-7F76-5241-88C1-7F9DC863CE48}"/>
    <dgm:cxn modelId="{F4A03546-4FFB-BE42-8232-4A13AC16207A}" type="presOf" srcId="{69CD4181-3EA5-A44A-9B09-0F5CE679E04D}" destId="{CA3B882C-EAFE-B749-8FF5-E3EC9FAAB198}" srcOrd="1" destOrd="0" presId="urn:microsoft.com/office/officeart/2005/8/layout/process3"/>
    <dgm:cxn modelId="{C71D30EC-D677-C44B-9A66-35C05AE3C95F}" type="presOf" srcId="{5A3E2F1D-2261-B04B-B98B-B1D31BB8DE39}" destId="{1F8AE0F6-5258-5749-A154-9AF6410E29B9}" srcOrd="0" destOrd="0" presId="urn:microsoft.com/office/officeart/2005/8/layout/process3"/>
    <dgm:cxn modelId="{6B9213E1-75C4-3A4C-91AA-7AF6960E7C39}" type="presOf" srcId="{AB76C651-4395-5640-B129-5D34DCB3A79A}" destId="{88E872F4-17C2-D04F-81BA-26BA39BF5F34}" srcOrd="0" destOrd="0" presId="urn:microsoft.com/office/officeart/2005/8/layout/process3"/>
    <dgm:cxn modelId="{331928EB-6D25-7340-8BEA-2F0B02D4C9B8}" type="presOf" srcId="{9265D3FA-AE2F-BB4F-9EB0-01AEDD0352FC}" destId="{665D7473-8587-CC4E-9F22-22C069CC49B0}" srcOrd="1" destOrd="0" presId="urn:microsoft.com/office/officeart/2005/8/layout/process3"/>
    <dgm:cxn modelId="{6A3E98D5-C3BB-954C-A859-DD0FCA373A73}" srcId="{AB76C651-4395-5640-B129-5D34DCB3A79A}" destId="{03AA8609-2378-1044-B7B5-4F605CD66D43}" srcOrd="1" destOrd="0" parTransId="{402848CC-9844-9145-9689-2F14E78A0CCC}" sibTransId="{7B2BEF14-AA2C-CA43-A659-399884CA3AF2}"/>
    <dgm:cxn modelId="{2D836FC5-930A-7C42-B260-98FEA5AD180B}" srcId="{DE03E3BD-F54F-D04F-8CDD-CBF649C82F97}" destId="{092B0FBC-6723-C344-888F-23F2C137C165}" srcOrd="0" destOrd="0" parTransId="{3A801FD2-6BA2-BA45-8182-290D12EEDE47}" sibTransId="{1D06B921-2A70-ED45-B081-D5D5D94F4071}"/>
    <dgm:cxn modelId="{A4572322-076F-AF43-A45B-1811D372AF28}" type="presOf" srcId="{51CDB21B-7E79-FB4A-9CA1-00E9BD800520}" destId="{C46D0D60-3DA2-D647-A26D-F0FBB607F3D6}" srcOrd="0" destOrd="1" presId="urn:microsoft.com/office/officeart/2005/8/layout/process3"/>
    <dgm:cxn modelId="{F5F5D086-249F-2A44-9555-06C146564EF2}" srcId="{9AD8EB8D-3ABE-E845-9E6E-35CF5B550D4D}" destId="{AB76C651-4395-5640-B129-5D34DCB3A79A}" srcOrd="0" destOrd="0" parTransId="{161D366F-4C89-AE4D-BE3D-89C6102AF9F3}" sibTransId="{69CD4181-3EA5-A44A-9B09-0F5CE679E04D}"/>
    <dgm:cxn modelId="{387A1536-D1F6-9148-8D67-A3162BF4E1DC}" srcId="{9265D3FA-AE2F-BB4F-9EB0-01AEDD0352FC}" destId="{04D3D9FF-1BF1-6441-BD6A-340F46C9BBEE}" srcOrd="2" destOrd="0" parTransId="{5BAD1D37-B0F5-2848-A548-44A00E151243}" sibTransId="{08FCB60F-9F69-C842-8DB5-439D36887B04}"/>
    <dgm:cxn modelId="{71BC5DC8-D707-3D46-8B84-6171F3894DF0}" type="presOf" srcId="{8DED1D77-72F5-4248-B8D1-B2CD7B080442}" destId="{6A4D24EE-9D13-D740-82F4-1920C328CB09}" srcOrd="0" destOrd="4" presId="urn:microsoft.com/office/officeart/2005/8/layout/process3"/>
    <dgm:cxn modelId="{3D2AF7E5-9A58-5C4D-A002-CF4DEE27C2F4}" srcId="{AB76C651-4395-5640-B129-5D34DCB3A79A}" destId="{742A6F01-E697-164B-9DE6-3D7C9EAA5EB9}" srcOrd="2" destOrd="0" parTransId="{C44ADC2E-E4DA-2E48-B82C-AB7723D2E22C}" sibTransId="{F6839244-B532-1F40-BF1D-F2342EC2D9AD}"/>
    <dgm:cxn modelId="{DC3F1DB0-DD7F-A64D-A3C2-DD8119AB4CC0}" srcId="{AB76C651-4395-5640-B129-5D34DCB3A79A}" destId="{BC8CEF7F-1419-234C-95F7-8F373B1A28F1}" srcOrd="3" destOrd="0" parTransId="{1C7CFC2F-497C-C241-A279-989A12BAC32B}" sibTransId="{19E4C84F-ACE2-0C4C-8BC4-CA995DEFD6B4}"/>
    <dgm:cxn modelId="{5F301ADD-5A1B-6E4A-A7D5-063461FC5F70}" srcId="{9265D3FA-AE2F-BB4F-9EB0-01AEDD0352FC}" destId="{89E6648C-7BD6-E745-B8FC-599178137863}" srcOrd="1" destOrd="0" parTransId="{D2F8CC13-859B-2446-9631-79F7BB90837C}" sibTransId="{88A2B179-6F6B-D14C-AA5F-D6998084A7B4}"/>
    <dgm:cxn modelId="{E3EFED67-4869-4245-A276-F6C8875B3D6F}" type="presOf" srcId="{092B0FBC-6723-C344-888F-23F2C137C165}" destId="{C46D0D60-3DA2-D647-A26D-F0FBB607F3D6}" srcOrd="0" destOrd="0" presId="urn:microsoft.com/office/officeart/2005/8/layout/process3"/>
    <dgm:cxn modelId="{93B95E31-F05A-2B49-980D-AD213E4D317B}" type="presOf" srcId="{742A6F01-E697-164B-9DE6-3D7C9EAA5EB9}" destId="{6A4D24EE-9D13-D740-82F4-1920C328CB09}" srcOrd="0" destOrd="2" presId="urn:microsoft.com/office/officeart/2005/8/layout/process3"/>
    <dgm:cxn modelId="{3AC278A1-7190-3141-8FBB-C9486449DC61}" type="presOf" srcId="{BC8CEF7F-1419-234C-95F7-8F373B1A28F1}" destId="{6A4D24EE-9D13-D740-82F4-1920C328CB09}" srcOrd="0" destOrd="3" presId="urn:microsoft.com/office/officeart/2005/8/layout/process3"/>
    <dgm:cxn modelId="{3978D9F9-CB25-DC40-9C2A-8E824AEA2035}" type="presOf" srcId="{9265D3FA-AE2F-BB4F-9EB0-01AEDD0352FC}" destId="{C42A9675-445E-BE4B-AFE9-E740662370DD}" srcOrd="0" destOrd="0" presId="urn:microsoft.com/office/officeart/2005/8/layout/process3"/>
    <dgm:cxn modelId="{0F953FCB-19EE-A74B-A826-AE5D847D0179}" type="presOf" srcId="{69CD4181-3EA5-A44A-9B09-0F5CE679E04D}" destId="{8F0E357E-7D68-A043-835E-0FF42138DD24}" srcOrd="0" destOrd="0" presId="urn:microsoft.com/office/officeart/2005/8/layout/process3"/>
    <dgm:cxn modelId="{FC908288-02FF-8149-9A73-AE0B37D18E84}" type="presOf" srcId="{95A8B7F6-BD4F-1848-BFFD-FFDD7554478E}" destId="{C46D0D60-3DA2-D647-A26D-F0FBB607F3D6}" srcOrd="0" destOrd="3" presId="urn:microsoft.com/office/officeart/2005/8/layout/process3"/>
    <dgm:cxn modelId="{AE3BAF45-E6DE-5D44-9B85-E5DD6F97AEC4}" type="presOf" srcId="{DE03E3BD-F54F-D04F-8CDD-CBF649C82F97}" destId="{0998CE75-39CC-C642-9889-B2E1B52DEC71}" srcOrd="0" destOrd="0" presId="urn:microsoft.com/office/officeart/2005/8/layout/process3"/>
    <dgm:cxn modelId="{572C4D4E-3C8B-D244-9B6A-6A1EC34C1B0F}" type="presOf" srcId="{2F04B9C4-7F76-5241-88C1-7F9DC863CE48}" destId="{72D72616-8C3D-934E-AE87-DC63BD3B5AC2}" srcOrd="1" destOrd="0" presId="urn:microsoft.com/office/officeart/2005/8/layout/process3"/>
    <dgm:cxn modelId="{1CAAA723-84D3-6A4D-8B65-811C3D212AA4}" type="presOf" srcId="{9AD8EB8D-3ABE-E845-9E6E-35CF5B550D4D}" destId="{3F178550-C4B3-E24C-A984-BBADED0E50B4}" srcOrd="0" destOrd="0" presId="urn:microsoft.com/office/officeart/2005/8/layout/process3"/>
    <dgm:cxn modelId="{ED786778-8976-FE47-AAB0-2EE2CC2B57C9}" type="presOf" srcId="{89E6648C-7BD6-E745-B8FC-599178137863}" destId="{1F8AE0F6-5258-5749-A154-9AF6410E29B9}" srcOrd="0" destOrd="1" presId="urn:microsoft.com/office/officeart/2005/8/layout/process3"/>
    <dgm:cxn modelId="{A6EFA47A-8686-2341-A214-EA036C7C63A1}" type="presOf" srcId="{03AA8609-2378-1044-B7B5-4F605CD66D43}" destId="{6A4D24EE-9D13-D740-82F4-1920C328CB09}" srcOrd="0" destOrd="1" presId="urn:microsoft.com/office/officeart/2005/8/layout/process3"/>
    <dgm:cxn modelId="{B95A83FA-7924-F84A-81F7-760F27E1B904}" srcId="{DE03E3BD-F54F-D04F-8CDD-CBF649C82F97}" destId="{734B38B6-9B57-FC46-A002-5EC6188ED2FA}" srcOrd="2" destOrd="0" parTransId="{3490DCB1-7021-3C43-BA16-052585B0C6C3}" sibTransId="{5BEEA7C1-8791-D042-87BB-8EE20FD0A819}"/>
    <dgm:cxn modelId="{F03B8E5A-1E6D-F640-90C5-61B22463F39F}" type="presOf" srcId="{2F04B9C4-7F76-5241-88C1-7F9DC863CE48}" destId="{10A33A90-DF83-B64B-BF67-C675E92E720D}" srcOrd="0" destOrd="0" presId="urn:microsoft.com/office/officeart/2005/8/layout/process3"/>
    <dgm:cxn modelId="{CC32D35A-411B-5044-96BE-D7D44EDAB073}" type="presOf" srcId="{DE03E3BD-F54F-D04F-8CDD-CBF649C82F97}" destId="{4E4FC63C-4697-744F-84D6-8477F1D2DA22}" srcOrd="1" destOrd="0" presId="urn:microsoft.com/office/officeart/2005/8/layout/process3"/>
    <dgm:cxn modelId="{52277FA3-6220-F446-86B2-40A9C323248A}" srcId="{AB76C651-4395-5640-B129-5D34DCB3A79A}" destId="{8DED1D77-72F5-4248-B8D1-B2CD7B080442}" srcOrd="4" destOrd="0" parTransId="{090CE288-69F6-4C40-AA3D-DD58275817E2}" sibTransId="{CE9CEDD2-A7D7-3E40-B49A-28F51E8E2C00}"/>
    <dgm:cxn modelId="{4386B9F5-8AB7-9148-A687-73A796B39FEE}" srcId="{9AD8EB8D-3ABE-E845-9E6E-35CF5B550D4D}" destId="{DE03E3BD-F54F-D04F-8CDD-CBF649C82F97}" srcOrd="2" destOrd="0" parTransId="{4FE05428-02F1-6E41-B6BB-E966046E277F}" sibTransId="{1DFC2A67-E1DB-454D-81C4-58944D02FABA}"/>
    <dgm:cxn modelId="{F17655B5-7D10-B344-B489-2140379D9543}" srcId="{9265D3FA-AE2F-BB4F-9EB0-01AEDD0352FC}" destId="{5A3E2F1D-2261-B04B-B98B-B1D31BB8DE39}" srcOrd="0" destOrd="0" parTransId="{FE49404C-0267-B44E-8F8C-3B6D4D0776B3}" sibTransId="{022BCE56-AECD-9E45-9B43-2133763DABAA}"/>
    <dgm:cxn modelId="{451F37D0-D8EE-1842-BBDF-62D3A1D50F9B}" srcId="{DE03E3BD-F54F-D04F-8CDD-CBF649C82F97}" destId="{95A8B7F6-BD4F-1848-BFFD-FFDD7554478E}" srcOrd="3" destOrd="0" parTransId="{6A20116F-E2B7-5841-ACD6-F75BCE078A45}" sibTransId="{5FCB556E-B206-7F4F-94BE-9BC64E01236D}"/>
    <dgm:cxn modelId="{DF7736D8-D67D-A641-ADC4-BAADDEACC63C}" type="presOf" srcId="{A04012FB-1930-2046-9947-6E7CB923C952}" destId="{6A4D24EE-9D13-D740-82F4-1920C328CB09}" srcOrd="0" destOrd="0" presId="urn:microsoft.com/office/officeart/2005/8/layout/process3"/>
    <dgm:cxn modelId="{5533DED0-6FDA-A849-B110-BE9121DC3837}" type="presOf" srcId="{734B38B6-9B57-FC46-A002-5EC6188ED2FA}" destId="{C46D0D60-3DA2-D647-A26D-F0FBB607F3D6}" srcOrd="0" destOrd="2" presId="urn:microsoft.com/office/officeart/2005/8/layout/process3"/>
    <dgm:cxn modelId="{272DC397-D0D1-934F-B206-449B3E92D70E}" srcId="{AB76C651-4395-5640-B129-5D34DCB3A79A}" destId="{A04012FB-1930-2046-9947-6E7CB923C952}" srcOrd="0" destOrd="0" parTransId="{CDC3F934-F8CA-6847-9919-25475A65E773}" sibTransId="{BC69E80F-909F-EC44-BF4D-943D7BC9B832}"/>
    <dgm:cxn modelId="{E6641F32-8C50-9B41-8672-81A7B1239CEE}" type="presParOf" srcId="{3F178550-C4B3-E24C-A984-BBADED0E50B4}" destId="{07477113-C9DC-0E4F-A3D1-989F0DF0B8D7}" srcOrd="0" destOrd="0" presId="urn:microsoft.com/office/officeart/2005/8/layout/process3"/>
    <dgm:cxn modelId="{86C6BB9A-6C2D-8A48-A639-440489424F6B}" type="presParOf" srcId="{07477113-C9DC-0E4F-A3D1-989F0DF0B8D7}" destId="{88E872F4-17C2-D04F-81BA-26BA39BF5F34}" srcOrd="0" destOrd="0" presId="urn:microsoft.com/office/officeart/2005/8/layout/process3"/>
    <dgm:cxn modelId="{790E2F4B-16B7-2942-A497-38889694DC2F}" type="presParOf" srcId="{07477113-C9DC-0E4F-A3D1-989F0DF0B8D7}" destId="{49D9A44E-4A98-1B40-9179-CC3655C086B4}" srcOrd="1" destOrd="0" presId="urn:microsoft.com/office/officeart/2005/8/layout/process3"/>
    <dgm:cxn modelId="{18C15A26-306B-374C-96BA-1D4D51FB57DE}" type="presParOf" srcId="{07477113-C9DC-0E4F-A3D1-989F0DF0B8D7}" destId="{6A4D24EE-9D13-D740-82F4-1920C328CB09}" srcOrd="2" destOrd="0" presId="urn:microsoft.com/office/officeart/2005/8/layout/process3"/>
    <dgm:cxn modelId="{3A897934-87DF-6745-B413-5AD81D6DECF7}" type="presParOf" srcId="{3F178550-C4B3-E24C-A984-BBADED0E50B4}" destId="{8F0E357E-7D68-A043-835E-0FF42138DD24}" srcOrd="1" destOrd="0" presId="urn:microsoft.com/office/officeart/2005/8/layout/process3"/>
    <dgm:cxn modelId="{4C7376A1-7FA2-1546-B400-AFB522093A1E}" type="presParOf" srcId="{8F0E357E-7D68-A043-835E-0FF42138DD24}" destId="{CA3B882C-EAFE-B749-8FF5-E3EC9FAAB198}" srcOrd="0" destOrd="0" presId="urn:microsoft.com/office/officeart/2005/8/layout/process3"/>
    <dgm:cxn modelId="{6DA9078B-DF45-6D4C-9DA4-237EDD0A9186}" type="presParOf" srcId="{3F178550-C4B3-E24C-A984-BBADED0E50B4}" destId="{7CA8AF3E-55EC-AA4A-AFF5-C11A40BFC41B}" srcOrd="2" destOrd="0" presId="urn:microsoft.com/office/officeart/2005/8/layout/process3"/>
    <dgm:cxn modelId="{961F4C52-CE05-B54C-85E7-BEF6A965F8FB}" type="presParOf" srcId="{7CA8AF3E-55EC-AA4A-AFF5-C11A40BFC41B}" destId="{C42A9675-445E-BE4B-AFE9-E740662370DD}" srcOrd="0" destOrd="0" presId="urn:microsoft.com/office/officeart/2005/8/layout/process3"/>
    <dgm:cxn modelId="{5C71785A-0239-8F4F-8DEC-7C8F6B9F82CB}" type="presParOf" srcId="{7CA8AF3E-55EC-AA4A-AFF5-C11A40BFC41B}" destId="{665D7473-8587-CC4E-9F22-22C069CC49B0}" srcOrd="1" destOrd="0" presId="urn:microsoft.com/office/officeart/2005/8/layout/process3"/>
    <dgm:cxn modelId="{5E60280B-98DE-B94D-A0E5-4387FDD705F8}" type="presParOf" srcId="{7CA8AF3E-55EC-AA4A-AFF5-C11A40BFC41B}" destId="{1F8AE0F6-5258-5749-A154-9AF6410E29B9}" srcOrd="2" destOrd="0" presId="urn:microsoft.com/office/officeart/2005/8/layout/process3"/>
    <dgm:cxn modelId="{AC374098-3635-1C4B-AC8A-7074917BC82A}" type="presParOf" srcId="{3F178550-C4B3-E24C-A984-BBADED0E50B4}" destId="{10A33A90-DF83-B64B-BF67-C675E92E720D}" srcOrd="3" destOrd="0" presId="urn:microsoft.com/office/officeart/2005/8/layout/process3"/>
    <dgm:cxn modelId="{E40FF4ED-A126-2444-920E-3D89B2D53515}" type="presParOf" srcId="{10A33A90-DF83-B64B-BF67-C675E92E720D}" destId="{72D72616-8C3D-934E-AE87-DC63BD3B5AC2}" srcOrd="0" destOrd="0" presId="urn:microsoft.com/office/officeart/2005/8/layout/process3"/>
    <dgm:cxn modelId="{A83FA0CB-EF2A-E34D-8F42-5BA6922B5EA7}" type="presParOf" srcId="{3F178550-C4B3-E24C-A984-BBADED0E50B4}" destId="{68458395-61A9-E34A-88EA-732A53DC32DC}" srcOrd="4" destOrd="0" presId="urn:microsoft.com/office/officeart/2005/8/layout/process3"/>
    <dgm:cxn modelId="{82E50694-BC60-8F4D-A0E5-D839F0502D98}" type="presParOf" srcId="{68458395-61A9-E34A-88EA-732A53DC32DC}" destId="{0998CE75-39CC-C642-9889-B2E1B52DEC71}" srcOrd="0" destOrd="0" presId="urn:microsoft.com/office/officeart/2005/8/layout/process3"/>
    <dgm:cxn modelId="{75EA235A-0A51-014C-B7EB-488AC3C5B3CE}" type="presParOf" srcId="{68458395-61A9-E34A-88EA-732A53DC32DC}" destId="{4E4FC63C-4697-744F-84D6-8477F1D2DA22}" srcOrd="1" destOrd="0" presId="urn:microsoft.com/office/officeart/2005/8/layout/process3"/>
    <dgm:cxn modelId="{5FD19305-164F-7D4A-A140-C0BF9AACDAE6}" type="presParOf" srcId="{68458395-61A9-E34A-88EA-732A53DC32DC}" destId="{C46D0D60-3DA2-D647-A26D-F0FBB607F3D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9A44E-4A98-1B40-9179-CC3655C086B4}">
      <dsp:nvSpPr>
        <dsp:cNvPr id="0" name=""/>
        <dsp:cNvSpPr/>
      </dsp:nvSpPr>
      <dsp:spPr>
        <a:xfrm>
          <a:off x="5701" y="234067"/>
          <a:ext cx="2563555" cy="13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 Defined Match Elements</a:t>
          </a:r>
          <a:endParaRPr lang="en-US" sz="2300" kern="1200" dirty="0"/>
        </a:p>
      </dsp:txBody>
      <dsp:txXfrm>
        <a:off x="5701" y="234067"/>
        <a:ext cx="2563555" cy="900633"/>
      </dsp:txXfrm>
    </dsp:sp>
    <dsp:sp modelId="{6A4D24EE-9D13-D740-82F4-1920C328CB09}">
      <dsp:nvSpPr>
        <dsp:cNvPr id="0" name=""/>
        <dsp:cNvSpPr/>
      </dsp:nvSpPr>
      <dsp:spPr>
        <a:xfrm>
          <a:off x="530767" y="1134700"/>
          <a:ext cx="2563555" cy="353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Image analysis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Full page OCR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Email text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Scanline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Data entry</a:t>
          </a:r>
          <a:endParaRPr lang="en-US" sz="2300" kern="1200"/>
        </a:p>
      </dsp:txBody>
      <dsp:txXfrm>
        <a:off x="605851" y="1209784"/>
        <a:ext cx="2413387" cy="3381769"/>
      </dsp:txXfrm>
    </dsp:sp>
    <dsp:sp modelId="{8F0E357E-7D68-A043-835E-0FF42138DD24}">
      <dsp:nvSpPr>
        <dsp:cNvPr id="0" name=""/>
        <dsp:cNvSpPr/>
      </dsp:nvSpPr>
      <dsp:spPr>
        <a:xfrm>
          <a:off x="2957882" y="365258"/>
          <a:ext cx="823886" cy="638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957882" y="492908"/>
        <a:ext cx="632411" cy="382951"/>
      </dsp:txXfrm>
    </dsp:sp>
    <dsp:sp modelId="{665D7473-8587-CC4E-9F22-22C069CC49B0}">
      <dsp:nvSpPr>
        <dsp:cNvPr id="0" name=""/>
        <dsp:cNvSpPr/>
      </dsp:nvSpPr>
      <dsp:spPr>
        <a:xfrm>
          <a:off x="4123760" y="234067"/>
          <a:ext cx="2563555" cy="13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Match Successful</a:t>
          </a:r>
          <a:endParaRPr lang="en-US" sz="2300" kern="1200"/>
        </a:p>
      </dsp:txBody>
      <dsp:txXfrm>
        <a:off x="4123760" y="234067"/>
        <a:ext cx="2563555" cy="900633"/>
      </dsp:txXfrm>
    </dsp:sp>
    <dsp:sp modelId="{1F8AE0F6-5258-5749-A154-9AF6410E29B9}">
      <dsp:nvSpPr>
        <dsp:cNvPr id="0" name=""/>
        <dsp:cNvSpPr/>
      </dsp:nvSpPr>
      <dsp:spPr>
        <a:xfrm>
          <a:off x="4449137" y="1134700"/>
          <a:ext cx="2962931" cy="353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Key fields matched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Append additional A/R data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 manual intervention</a:t>
          </a:r>
          <a:endParaRPr lang="en-US" sz="2300" kern="1200" dirty="0"/>
        </a:p>
      </dsp:txBody>
      <dsp:txXfrm>
        <a:off x="4535918" y="1221481"/>
        <a:ext cx="2789369" cy="3358375"/>
      </dsp:txXfrm>
    </dsp:sp>
    <dsp:sp modelId="{10A33A90-DF83-B64B-BF67-C675E92E720D}">
      <dsp:nvSpPr>
        <dsp:cNvPr id="0" name=""/>
        <dsp:cNvSpPr/>
      </dsp:nvSpPr>
      <dsp:spPr>
        <a:xfrm>
          <a:off x="7125863" y="365258"/>
          <a:ext cx="929721" cy="638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125863" y="492908"/>
        <a:ext cx="738246" cy="382951"/>
      </dsp:txXfrm>
    </dsp:sp>
    <dsp:sp modelId="{4E4FC63C-4697-744F-84D6-8477F1D2DA22}">
      <dsp:nvSpPr>
        <dsp:cNvPr id="0" name=""/>
        <dsp:cNvSpPr/>
      </dsp:nvSpPr>
      <dsp:spPr>
        <a:xfrm>
          <a:off x="8441506" y="234067"/>
          <a:ext cx="2563555" cy="13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Match Unsuccessful</a:t>
          </a:r>
          <a:endParaRPr lang="en-US" sz="2300" kern="1200"/>
        </a:p>
      </dsp:txBody>
      <dsp:txXfrm>
        <a:off x="8441506" y="234067"/>
        <a:ext cx="2563555" cy="900633"/>
      </dsp:txXfrm>
    </dsp:sp>
    <dsp:sp modelId="{C46D0D60-3DA2-D647-A26D-F0FBB607F3D6}">
      <dsp:nvSpPr>
        <dsp:cNvPr id="0" name=""/>
        <dsp:cNvSpPr/>
      </dsp:nvSpPr>
      <dsp:spPr>
        <a:xfrm>
          <a:off x="8612173" y="1149005"/>
          <a:ext cx="2919658" cy="353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Send to Online Exceptions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Manually perform match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Append A/R data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Remember transaction (Learn)</a:t>
          </a:r>
          <a:endParaRPr lang="en-US" sz="2300" kern="1200"/>
        </a:p>
      </dsp:txBody>
      <dsp:txXfrm>
        <a:off x="8697687" y="1234519"/>
        <a:ext cx="2748630" cy="3360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9A44E-4A98-1B40-9179-CC3655C086B4}">
      <dsp:nvSpPr>
        <dsp:cNvPr id="0" name=""/>
        <dsp:cNvSpPr/>
      </dsp:nvSpPr>
      <dsp:spPr>
        <a:xfrm>
          <a:off x="5701" y="234067"/>
          <a:ext cx="2563555" cy="13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Find Defined Match Elements</a:t>
          </a:r>
          <a:endParaRPr lang="en-US" sz="2300" kern="1200" dirty="0"/>
        </a:p>
      </dsp:txBody>
      <dsp:txXfrm>
        <a:off x="5701" y="234067"/>
        <a:ext cx="2563555" cy="900633"/>
      </dsp:txXfrm>
    </dsp:sp>
    <dsp:sp modelId="{6A4D24EE-9D13-D740-82F4-1920C328CB09}">
      <dsp:nvSpPr>
        <dsp:cNvPr id="0" name=""/>
        <dsp:cNvSpPr/>
      </dsp:nvSpPr>
      <dsp:spPr>
        <a:xfrm>
          <a:off x="530767" y="1134700"/>
          <a:ext cx="2563555" cy="353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Image analysis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Full page OCR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Email text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Scanline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Data entry</a:t>
          </a:r>
          <a:endParaRPr lang="en-US" sz="2300" kern="1200"/>
        </a:p>
      </dsp:txBody>
      <dsp:txXfrm>
        <a:off x="605851" y="1209784"/>
        <a:ext cx="2413387" cy="3381769"/>
      </dsp:txXfrm>
    </dsp:sp>
    <dsp:sp modelId="{8F0E357E-7D68-A043-835E-0FF42138DD24}">
      <dsp:nvSpPr>
        <dsp:cNvPr id="0" name=""/>
        <dsp:cNvSpPr/>
      </dsp:nvSpPr>
      <dsp:spPr>
        <a:xfrm>
          <a:off x="2957882" y="365258"/>
          <a:ext cx="823886" cy="638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957882" y="492908"/>
        <a:ext cx="632411" cy="382951"/>
      </dsp:txXfrm>
    </dsp:sp>
    <dsp:sp modelId="{665D7473-8587-CC4E-9F22-22C069CC49B0}">
      <dsp:nvSpPr>
        <dsp:cNvPr id="0" name=""/>
        <dsp:cNvSpPr/>
      </dsp:nvSpPr>
      <dsp:spPr>
        <a:xfrm>
          <a:off x="4123760" y="234067"/>
          <a:ext cx="2563555" cy="13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Match Successful</a:t>
          </a:r>
          <a:endParaRPr lang="en-US" sz="2300" kern="1200"/>
        </a:p>
      </dsp:txBody>
      <dsp:txXfrm>
        <a:off x="4123760" y="234067"/>
        <a:ext cx="2563555" cy="900633"/>
      </dsp:txXfrm>
    </dsp:sp>
    <dsp:sp modelId="{1F8AE0F6-5258-5749-A154-9AF6410E29B9}">
      <dsp:nvSpPr>
        <dsp:cNvPr id="0" name=""/>
        <dsp:cNvSpPr/>
      </dsp:nvSpPr>
      <dsp:spPr>
        <a:xfrm>
          <a:off x="4449137" y="1134700"/>
          <a:ext cx="2962931" cy="353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Key fields matched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Append additional A/R data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 manual intervention</a:t>
          </a:r>
          <a:endParaRPr lang="en-US" sz="2300" kern="1200" dirty="0"/>
        </a:p>
      </dsp:txBody>
      <dsp:txXfrm>
        <a:off x="4535918" y="1221481"/>
        <a:ext cx="2789369" cy="3358375"/>
      </dsp:txXfrm>
    </dsp:sp>
    <dsp:sp modelId="{10A33A90-DF83-B64B-BF67-C675E92E720D}">
      <dsp:nvSpPr>
        <dsp:cNvPr id="0" name=""/>
        <dsp:cNvSpPr/>
      </dsp:nvSpPr>
      <dsp:spPr>
        <a:xfrm>
          <a:off x="7125863" y="365258"/>
          <a:ext cx="929721" cy="638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125863" y="492908"/>
        <a:ext cx="738246" cy="382951"/>
      </dsp:txXfrm>
    </dsp:sp>
    <dsp:sp modelId="{4E4FC63C-4697-744F-84D6-8477F1D2DA22}">
      <dsp:nvSpPr>
        <dsp:cNvPr id="0" name=""/>
        <dsp:cNvSpPr/>
      </dsp:nvSpPr>
      <dsp:spPr>
        <a:xfrm>
          <a:off x="8441506" y="234067"/>
          <a:ext cx="2563555" cy="1350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Match Unsuccessful</a:t>
          </a:r>
          <a:endParaRPr lang="en-US" sz="2300" kern="1200"/>
        </a:p>
      </dsp:txBody>
      <dsp:txXfrm>
        <a:off x="8441506" y="234067"/>
        <a:ext cx="2563555" cy="900633"/>
      </dsp:txXfrm>
    </dsp:sp>
    <dsp:sp modelId="{C46D0D60-3DA2-D647-A26D-F0FBB607F3D6}">
      <dsp:nvSpPr>
        <dsp:cNvPr id="0" name=""/>
        <dsp:cNvSpPr/>
      </dsp:nvSpPr>
      <dsp:spPr>
        <a:xfrm>
          <a:off x="8612173" y="1149005"/>
          <a:ext cx="2919658" cy="3531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Send to Online Exceptions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Manually perform match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Append A/R data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Remember transaction (Learn)</a:t>
          </a:r>
          <a:endParaRPr lang="en-US" sz="2300" kern="1200"/>
        </a:p>
      </dsp:txBody>
      <dsp:txXfrm>
        <a:off x="8697687" y="1234519"/>
        <a:ext cx="2748630" cy="336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E4B4-D7F6-4053-9588-75A8DD6D7EB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3C38-6DE0-4445-A1D2-6134660E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3D2FB-25A1-4240-898F-E79D573B621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044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Payments coming in from multiple sources, including paper.  Let’s face it </a:t>
            </a:r>
            <a:r>
              <a:rPr lang="en-US" baseline="0" dirty="0" smtClean="0"/>
              <a:t> the majority </a:t>
            </a:r>
            <a:r>
              <a:rPr lang="en-US" dirty="0" smtClean="0"/>
              <a:t>of the paper and lockbox payments that</a:t>
            </a:r>
            <a:r>
              <a:rPr lang="en-US" baseline="0" dirty="0" smtClean="0"/>
              <a:t> are coming are difficult to automate.    This leads to a high number of exception items that require tedious manual intervention.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23C38-6DE0-4445-A1D2-6134660E6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3D2FB-25A1-4240-898F-E79D573B6216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222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23C38-6DE0-4445-A1D2-6134660E69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6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3D2FB-25A1-4240-898F-E79D573B6216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817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3D2FB-25A1-4240-898F-E79D573B6216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016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B5F0D2-6513-44A4-874E-9027616E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9ABEC2-CB76-4828-9020-25F35A4F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B579B4-8554-4FEB-9840-9AB4A878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2956E-76B8-4A42-B200-57F9E0E8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64381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SD Logo Transpar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47348" y="84665"/>
            <a:ext cx="1050081" cy="863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7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DBEFB-990A-46C1-B526-5405DDBA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2F9F28-AFC1-4202-9064-72E599BE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93B2B-EC32-4F03-9269-DB3C3593B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698F36-ECDF-4D17-BA7F-510DC8E1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0683EA-83AD-4D1F-B504-494B3CE6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4047E5-C6B2-4FEF-B0DD-6BB13D78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09FC7-2FF5-4210-B37E-30BAD5CE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452F56-9197-4CDE-98EC-A4C7930D2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7B817-E27D-4996-812C-0BAD5E03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5359E-0CC2-4128-9379-A4A3DCAA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AFFD45-D63D-4F11-8C0F-AD5B4795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0ED2B3-4843-4556-8993-1E290BF05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A7CE8B-9E83-428C-81DA-8888CA5E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6931F-267C-4889-8F7D-34B225F2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4DB2B7-6B71-42CA-AE01-D685A1F6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F2C64-608C-46A2-9A85-80F67370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03536" y="2752010"/>
            <a:ext cx="4553154" cy="4553154"/>
          </a:xfrm>
          <a:custGeom>
            <a:avLst/>
            <a:gdLst>
              <a:gd name="connsiteX0" fmla="*/ 2276577 w 4553154"/>
              <a:gd name="connsiteY0" fmla="*/ 0 h 4553154"/>
              <a:gd name="connsiteX1" fmla="*/ 4553154 w 4553154"/>
              <a:gd name="connsiteY1" fmla="*/ 2276577 h 4553154"/>
              <a:gd name="connsiteX2" fmla="*/ 2276577 w 4553154"/>
              <a:gd name="connsiteY2" fmla="*/ 4553154 h 4553154"/>
              <a:gd name="connsiteX3" fmla="*/ 0 w 4553154"/>
              <a:gd name="connsiteY3" fmla="*/ 2276577 h 4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154" h="4553154">
                <a:moveTo>
                  <a:pt x="2276577" y="0"/>
                </a:moveTo>
                <a:lnTo>
                  <a:pt x="4553154" y="2276577"/>
                </a:lnTo>
                <a:lnTo>
                  <a:pt x="2276577" y="4553154"/>
                </a:lnTo>
                <a:lnTo>
                  <a:pt x="0" y="22765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28745" y="-1014361"/>
            <a:ext cx="6601641" cy="6601641"/>
          </a:xfrm>
          <a:custGeom>
            <a:avLst/>
            <a:gdLst>
              <a:gd name="connsiteX0" fmla="*/ 3300821 w 6601641"/>
              <a:gd name="connsiteY0" fmla="*/ 0 h 6601641"/>
              <a:gd name="connsiteX1" fmla="*/ 6601641 w 6601641"/>
              <a:gd name="connsiteY1" fmla="*/ 3300821 h 6601641"/>
              <a:gd name="connsiteX2" fmla="*/ 3300821 w 6601641"/>
              <a:gd name="connsiteY2" fmla="*/ 6601641 h 6601641"/>
              <a:gd name="connsiteX3" fmla="*/ 0 w 6601641"/>
              <a:gd name="connsiteY3" fmla="*/ 3300821 h 660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1641" h="6601641">
                <a:moveTo>
                  <a:pt x="3300821" y="0"/>
                </a:moveTo>
                <a:lnTo>
                  <a:pt x="6601641" y="3300821"/>
                </a:lnTo>
                <a:lnTo>
                  <a:pt x="3300821" y="6601641"/>
                </a:lnTo>
                <a:lnTo>
                  <a:pt x="0" y="33008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15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6378870" y="0"/>
            <a:ext cx="5813131" cy="6858000"/>
          </a:xfrm>
          <a:custGeom>
            <a:avLst/>
            <a:gdLst>
              <a:gd name="connsiteX0" fmla="*/ 2233748 w 5813131"/>
              <a:gd name="connsiteY0" fmla="*/ 0 h 6858000"/>
              <a:gd name="connsiteX1" fmla="*/ 5813131 w 5813131"/>
              <a:gd name="connsiteY1" fmla="*/ 0 h 6858000"/>
              <a:gd name="connsiteX2" fmla="*/ 5813131 w 5813131"/>
              <a:gd name="connsiteY2" fmla="*/ 6493614 h 6858000"/>
              <a:gd name="connsiteX3" fmla="*/ 5485978 w 5813131"/>
              <a:gd name="connsiteY3" fmla="*/ 6858000 h 6858000"/>
              <a:gd name="connsiteX4" fmla="*/ 3923494 w 5813131"/>
              <a:gd name="connsiteY4" fmla="*/ 6858000 h 6858000"/>
              <a:gd name="connsiteX5" fmla="*/ 0 w 5813131"/>
              <a:gd name="connsiteY5" fmla="*/ 248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3131" h="6858000">
                <a:moveTo>
                  <a:pt x="2233748" y="0"/>
                </a:moveTo>
                <a:lnTo>
                  <a:pt x="5813131" y="0"/>
                </a:lnTo>
                <a:lnTo>
                  <a:pt x="5813131" y="6493614"/>
                </a:lnTo>
                <a:lnTo>
                  <a:pt x="5485978" y="6858000"/>
                </a:lnTo>
                <a:lnTo>
                  <a:pt x="3923494" y="6858000"/>
                </a:lnTo>
                <a:lnTo>
                  <a:pt x="0" y="24879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19510" y="-316499"/>
            <a:ext cx="6515441" cy="7490998"/>
          </a:xfrm>
          <a:custGeom>
            <a:avLst/>
            <a:gdLst>
              <a:gd name="connsiteX0" fmla="*/ 2481322 w 5772491"/>
              <a:gd name="connsiteY0" fmla="*/ 0 h 6636806"/>
              <a:gd name="connsiteX1" fmla="*/ 5772491 w 5772491"/>
              <a:gd name="connsiteY1" fmla="*/ 0 h 6636806"/>
              <a:gd name="connsiteX2" fmla="*/ 5772491 w 5772491"/>
              <a:gd name="connsiteY2" fmla="*/ 5019797 h 6636806"/>
              <a:gd name="connsiteX3" fmla="*/ 4155482 w 5772491"/>
              <a:gd name="connsiteY3" fmla="*/ 6636806 h 6636806"/>
              <a:gd name="connsiteX4" fmla="*/ 0 w 5772491"/>
              <a:gd name="connsiteY4" fmla="*/ 2481323 h 663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491" h="6636806">
                <a:moveTo>
                  <a:pt x="2481322" y="0"/>
                </a:moveTo>
                <a:lnTo>
                  <a:pt x="5772491" y="0"/>
                </a:lnTo>
                <a:lnTo>
                  <a:pt x="5772491" y="5019797"/>
                </a:lnTo>
                <a:lnTo>
                  <a:pt x="4155482" y="6636806"/>
                </a:lnTo>
                <a:lnTo>
                  <a:pt x="0" y="24813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Freeform: Shape 18"/>
          <p:cNvSpPr/>
          <p:nvPr userDrawn="1"/>
        </p:nvSpPr>
        <p:spPr>
          <a:xfrm>
            <a:off x="6340471" y="-225674"/>
            <a:ext cx="6651630" cy="7309348"/>
          </a:xfrm>
          <a:custGeom>
            <a:avLst/>
            <a:gdLst>
              <a:gd name="connsiteX0" fmla="*/ 2282206 w 6651630"/>
              <a:gd name="connsiteY0" fmla="*/ 0 h 7309348"/>
              <a:gd name="connsiteX1" fmla="*/ 6651630 w 6651630"/>
              <a:gd name="connsiteY1" fmla="*/ 0 h 7309348"/>
              <a:gd name="connsiteX2" fmla="*/ 6651630 w 6651630"/>
              <a:gd name="connsiteY2" fmla="*/ 5992845 h 7309348"/>
              <a:gd name="connsiteX3" fmla="*/ 5544436 w 6651630"/>
              <a:gd name="connsiteY3" fmla="*/ 7309348 h 7309348"/>
              <a:gd name="connsiteX4" fmla="*/ 3865036 w 6651630"/>
              <a:gd name="connsiteY4" fmla="*/ 7309348 h 7309348"/>
              <a:gd name="connsiteX5" fmla="*/ 0 w 6651630"/>
              <a:gd name="connsiteY5" fmla="*/ 2713646 h 73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1630" h="7309348">
                <a:moveTo>
                  <a:pt x="2282206" y="0"/>
                </a:moveTo>
                <a:lnTo>
                  <a:pt x="6651630" y="0"/>
                </a:lnTo>
                <a:lnTo>
                  <a:pt x="6651630" y="5992845"/>
                </a:lnTo>
                <a:lnTo>
                  <a:pt x="5544436" y="7309348"/>
                </a:lnTo>
                <a:lnTo>
                  <a:pt x="3865036" y="7309348"/>
                </a:lnTo>
                <a:lnTo>
                  <a:pt x="0" y="2713646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6292547" y="-225674"/>
            <a:ext cx="6747179" cy="7309348"/>
          </a:xfrm>
          <a:custGeom>
            <a:avLst/>
            <a:gdLst>
              <a:gd name="connsiteX0" fmla="*/ 2034571 w 6747179"/>
              <a:gd name="connsiteY0" fmla="*/ 0 h 7309348"/>
              <a:gd name="connsiteX1" fmla="*/ 6747179 w 6747179"/>
              <a:gd name="connsiteY1" fmla="*/ 0 h 7309348"/>
              <a:gd name="connsiteX2" fmla="*/ 6747179 w 6747179"/>
              <a:gd name="connsiteY2" fmla="*/ 6264528 h 7309348"/>
              <a:gd name="connsiteX3" fmla="*/ 5963819 w 6747179"/>
              <a:gd name="connsiteY3" fmla="*/ 7309348 h 7309348"/>
              <a:gd name="connsiteX4" fmla="*/ 3445652 w 6747179"/>
              <a:gd name="connsiteY4" fmla="*/ 7309348 h 7309348"/>
              <a:gd name="connsiteX5" fmla="*/ 0 w 6747179"/>
              <a:gd name="connsiteY5" fmla="*/ 2713646 h 73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179" h="7309348">
                <a:moveTo>
                  <a:pt x="2034571" y="0"/>
                </a:moveTo>
                <a:lnTo>
                  <a:pt x="6747179" y="0"/>
                </a:lnTo>
                <a:lnTo>
                  <a:pt x="6747179" y="6264528"/>
                </a:lnTo>
                <a:lnTo>
                  <a:pt x="5963819" y="7309348"/>
                </a:lnTo>
                <a:lnTo>
                  <a:pt x="3445652" y="7309348"/>
                </a:lnTo>
                <a:lnTo>
                  <a:pt x="0" y="2713646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6940C-CBB1-4508-9D70-7C9701CE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B5F0D2-6513-44A4-874E-9027616E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9ABEC2-CB76-4828-9020-25F35A4F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B579B4-8554-4FEB-9840-9AB4A878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2956E-76B8-4A42-B200-57F9E0E8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F84A7-1012-4A73-BC7E-09620C25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86B656-A8DB-4D49-B322-ABB4C41A9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E6126-1927-4E9B-B869-DC7F11C3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D90B57-FA83-47D0-8345-AF641DB2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CBCD1-04F8-4932-9A80-2B6952C0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B5F0D2-6513-44A4-874E-9027616E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9ABEC2-CB76-4828-9020-25F35A4F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B579B4-8554-4FEB-9840-9AB4A878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2956E-76B8-4A42-B200-57F9E0E8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86046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SD Logo Transpar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0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035F5-111B-495C-BB69-1CF25236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67F80-5BAD-47AF-A277-560D39E6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D25845-A512-4EEF-9DE8-28846A66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71464-31A8-4957-9A0B-633DB60D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D3107-5CBD-4B6A-879A-513BC0C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4CF42-3D22-44FE-9730-3AF848F2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3BCEF-90CC-4068-B1A0-EC970D92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22AF50-B59E-4C00-8807-4E6D4C1D7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520A30-72B3-408F-B1EF-D11C231D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EB7DF6-8FDC-4BFC-8C47-6036C529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66702F-695F-4396-A251-678F66D2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1429" y="6356350"/>
            <a:ext cx="797197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858762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USD Logo Transpare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71539" y="72570"/>
            <a:ext cx="819288" cy="67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8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3AC86-1A2B-4138-8D5E-E6606EDA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7BC3BF-3E07-4E60-941B-CB78BFF75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C8569F-1CC4-4109-906A-BD951FF5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B052B-E0C5-49F4-8422-7E9B5BAB5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99F9AA-0C99-4FBC-A585-E13714967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0E24BC-F770-4A2F-AEF4-78642654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859CAD-A2AA-4E72-AFB4-01C939C7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BB4563-FE7D-4DC2-9D78-BE6E5E9F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1D441-8D79-4862-B79D-C1EA8C7B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0CFAFE-080A-4EA5-B9A4-1E2D75AC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274114-8D41-4605-B95C-17CD7D71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B3CDAE-C275-4AF5-9DCD-28E9B0D1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DA3DB4-A052-4A2D-90EE-F4116ED3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4A557B-807F-4B86-87E5-56257659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275BD9-0D73-46A0-AC47-6211D94D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187A0-BCD7-4D17-9C18-45D1A2EC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54E816-AEDE-4309-8F1E-828A39B3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71D434-0A59-4AC7-B7D6-FFA15BE8B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B0026C-7968-4DD3-B230-F5DB807E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F70987-8E5B-48E2-9810-4D0BA069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DB2C73-5852-4B41-8AB1-EEDC5A39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DBEFB-990A-46C1-B526-5405DDBA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2F9F28-AFC1-4202-9064-72E599BE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593B2B-EC32-4F03-9269-DB3C3593B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698F36-ECDF-4D17-BA7F-510DC8E1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0683EA-83AD-4D1F-B504-494B3CE6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4047E5-C6B2-4FEF-B0DD-6BB13D78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09FC7-2FF5-4210-B37E-30BAD5CE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452F56-9197-4CDE-98EC-A4C7930D2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7B817-E27D-4996-812C-0BAD5E03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5359E-0CC2-4128-9379-A4A3DCAA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AFFD45-D63D-4F11-8C0F-AD5B4795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0ED2B3-4843-4556-8993-1E290BF05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A7CE8B-9E83-428C-81DA-8888CA5E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6931F-267C-4889-8F7D-34B225F2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4DB2B7-6B71-42CA-AE01-D685A1F6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F2C64-608C-46A2-9A85-80F67370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03536" y="2752010"/>
            <a:ext cx="4553154" cy="4553154"/>
          </a:xfrm>
          <a:custGeom>
            <a:avLst/>
            <a:gdLst>
              <a:gd name="connsiteX0" fmla="*/ 2276577 w 4553154"/>
              <a:gd name="connsiteY0" fmla="*/ 0 h 4553154"/>
              <a:gd name="connsiteX1" fmla="*/ 4553154 w 4553154"/>
              <a:gd name="connsiteY1" fmla="*/ 2276577 h 4553154"/>
              <a:gd name="connsiteX2" fmla="*/ 2276577 w 4553154"/>
              <a:gd name="connsiteY2" fmla="*/ 4553154 h 4553154"/>
              <a:gd name="connsiteX3" fmla="*/ 0 w 4553154"/>
              <a:gd name="connsiteY3" fmla="*/ 2276577 h 4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154" h="4553154">
                <a:moveTo>
                  <a:pt x="2276577" y="0"/>
                </a:moveTo>
                <a:lnTo>
                  <a:pt x="4553154" y="2276577"/>
                </a:lnTo>
                <a:lnTo>
                  <a:pt x="2276577" y="4553154"/>
                </a:lnTo>
                <a:lnTo>
                  <a:pt x="0" y="22765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728745" y="-1014361"/>
            <a:ext cx="6601641" cy="6601641"/>
          </a:xfrm>
          <a:custGeom>
            <a:avLst/>
            <a:gdLst>
              <a:gd name="connsiteX0" fmla="*/ 3300821 w 6601641"/>
              <a:gd name="connsiteY0" fmla="*/ 0 h 6601641"/>
              <a:gd name="connsiteX1" fmla="*/ 6601641 w 6601641"/>
              <a:gd name="connsiteY1" fmla="*/ 3300821 h 6601641"/>
              <a:gd name="connsiteX2" fmla="*/ 3300821 w 6601641"/>
              <a:gd name="connsiteY2" fmla="*/ 6601641 h 6601641"/>
              <a:gd name="connsiteX3" fmla="*/ 0 w 6601641"/>
              <a:gd name="connsiteY3" fmla="*/ 3300821 h 660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1641" h="6601641">
                <a:moveTo>
                  <a:pt x="3300821" y="0"/>
                </a:moveTo>
                <a:lnTo>
                  <a:pt x="6601641" y="3300821"/>
                </a:lnTo>
                <a:lnTo>
                  <a:pt x="3300821" y="6601641"/>
                </a:lnTo>
                <a:lnTo>
                  <a:pt x="0" y="33008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14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6378870" y="0"/>
            <a:ext cx="5813131" cy="6858000"/>
          </a:xfrm>
          <a:custGeom>
            <a:avLst/>
            <a:gdLst>
              <a:gd name="connsiteX0" fmla="*/ 2233748 w 5813131"/>
              <a:gd name="connsiteY0" fmla="*/ 0 h 6858000"/>
              <a:gd name="connsiteX1" fmla="*/ 5813131 w 5813131"/>
              <a:gd name="connsiteY1" fmla="*/ 0 h 6858000"/>
              <a:gd name="connsiteX2" fmla="*/ 5813131 w 5813131"/>
              <a:gd name="connsiteY2" fmla="*/ 6493614 h 6858000"/>
              <a:gd name="connsiteX3" fmla="*/ 5485978 w 5813131"/>
              <a:gd name="connsiteY3" fmla="*/ 6858000 h 6858000"/>
              <a:gd name="connsiteX4" fmla="*/ 3923494 w 5813131"/>
              <a:gd name="connsiteY4" fmla="*/ 6858000 h 6858000"/>
              <a:gd name="connsiteX5" fmla="*/ 0 w 5813131"/>
              <a:gd name="connsiteY5" fmla="*/ 248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3131" h="6858000">
                <a:moveTo>
                  <a:pt x="2233748" y="0"/>
                </a:moveTo>
                <a:lnTo>
                  <a:pt x="5813131" y="0"/>
                </a:lnTo>
                <a:lnTo>
                  <a:pt x="5813131" y="6493614"/>
                </a:lnTo>
                <a:lnTo>
                  <a:pt x="5485978" y="6858000"/>
                </a:lnTo>
                <a:lnTo>
                  <a:pt x="3923494" y="6858000"/>
                </a:lnTo>
                <a:lnTo>
                  <a:pt x="0" y="24879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19510" y="-316499"/>
            <a:ext cx="6515441" cy="7490998"/>
          </a:xfrm>
          <a:custGeom>
            <a:avLst/>
            <a:gdLst>
              <a:gd name="connsiteX0" fmla="*/ 2481322 w 5772491"/>
              <a:gd name="connsiteY0" fmla="*/ 0 h 6636806"/>
              <a:gd name="connsiteX1" fmla="*/ 5772491 w 5772491"/>
              <a:gd name="connsiteY1" fmla="*/ 0 h 6636806"/>
              <a:gd name="connsiteX2" fmla="*/ 5772491 w 5772491"/>
              <a:gd name="connsiteY2" fmla="*/ 5019797 h 6636806"/>
              <a:gd name="connsiteX3" fmla="*/ 4155482 w 5772491"/>
              <a:gd name="connsiteY3" fmla="*/ 6636806 h 6636806"/>
              <a:gd name="connsiteX4" fmla="*/ 0 w 5772491"/>
              <a:gd name="connsiteY4" fmla="*/ 2481323 h 663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491" h="6636806">
                <a:moveTo>
                  <a:pt x="2481322" y="0"/>
                </a:moveTo>
                <a:lnTo>
                  <a:pt x="5772491" y="0"/>
                </a:lnTo>
                <a:lnTo>
                  <a:pt x="5772491" y="5019797"/>
                </a:lnTo>
                <a:lnTo>
                  <a:pt x="4155482" y="6636806"/>
                </a:lnTo>
                <a:lnTo>
                  <a:pt x="0" y="24813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Freeform: Shape 18"/>
          <p:cNvSpPr/>
          <p:nvPr userDrawn="1"/>
        </p:nvSpPr>
        <p:spPr>
          <a:xfrm>
            <a:off x="6340471" y="-225674"/>
            <a:ext cx="6651630" cy="7309348"/>
          </a:xfrm>
          <a:custGeom>
            <a:avLst/>
            <a:gdLst>
              <a:gd name="connsiteX0" fmla="*/ 2282206 w 6651630"/>
              <a:gd name="connsiteY0" fmla="*/ 0 h 7309348"/>
              <a:gd name="connsiteX1" fmla="*/ 6651630 w 6651630"/>
              <a:gd name="connsiteY1" fmla="*/ 0 h 7309348"/>
              <a:gd name="connsiteX2" fmla="*/ 6651630 w 6651630"/>
              <a:gd name="connsiteY2" fmla="*/ 5992845 h 7309348"/>
              <a:gd name="connsiteX3" fmla="*/ 5544436 w 6651630"/>
              <a:gd name="connsiteY3" fmla="*/ 7309348 h 7309348"/>
              <a:gd name="connsiteX4" fmla="*/ 3865036 w 6651630"/>
              <a:gd name="connsiteY4" fmla="*/ 7309348 h 7309348"/>
              <a:gd name="connsiteX5" fmla="*/ 0 w 6651630"/>
              <a:gd name="connsiteY5" fmla="*/ 2713646 h 73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1630" h="7309348">
                <a:moveTo>
                  <a:pt x="2282206" y="0"/>
                </a:moveTo>
                <a:lnTo>
                  <a:pt x="6651630" y="0"/>
                </a:lnTo>
                <a:lnTo>
                  <a:pt x="6651630" y="5992845"/>
                </a:lnTo>
                <a:lnTo>
                  <a:pt x="5544436" y="7309348"/>
                </a:lnTo>
                <a:lnTo>
                  <a:pt x="3865036" y="7309348"/>
                </a:lnTo>
                <a:lnTo>
                  <a:pt x="0" y="2713646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6292547" y="-225674"/>
            <a:ext cx="6747179" cy="7309348"/>
          </a:xfrm>
          <a:custGeom>
            <a:avLst/>
            <a:gdLst>
              <a:gd name="connsiteX0" fmla="*/ 2034571 w 6747179"/>
              <a:gd name="connsiteY0" fmla="*/ 0 h 7309348"/>
              <a:gd name="connsiteX1" fmla="*/ 6747179 w 6747179"/>
              <a:gd name="connsiteY1" fmla="*/ 0 h 7309348"/>
              <a:gd name="connsiteX2" fmla="*/ 6747179 w 6747179"/>
              <a:gd name="connsiteY2" fmla="*/ 6264528 h 7309348"/>
              <a:gd name="connsiteX3" fmla="*/ 5963819 w 6747179"/>
              <a:gd name="connsiteY3" fmla="*/ 7309348 h 7309348"/>
              <a:gd name="connsiteX4" fmla="*/ 3445652 w 6747179"/>
              <a:gd name="connsiteY4" fmla="*/ 7309348 h 7309348"/>
              <a:gd name="connsiteX5" fmla="*/ 0 w 6747179"/>
              <a:gd name="connsiteY5" fmla="*/ 2713646 h 73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179" h="7309348">
                <a:moveTo>
                  <a:pt x="2034571" y="0"/>
                </a:moveTo>
                <a:lnTo>
                  <a:pt x="6747179" y="0"/>
                </a:lnTo>
                <a:lnTo>
                  <a:pt x="6747179" y="6264528"/>
                </a:lnTo>
                <a:lnTo>
                  <a:pt x="5963819" y="7309348"/>
                </a:lnTo>
                <a:lnTo>
                  <a:pt x="3445652" y="7309348"/>
                </a:lnTo>
                <a:lnTo>
                  <a:pt x="0" y="2713646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9" grpId="0" animBg="1"/>
      <p:bldP spid="1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E6126-1927-4E9B-B869-DC7F11C3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D90B57-FA83-47D0-8345-AF641DB2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CBCD1-04F8-4932-9A80-2B6952C0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035F5-111B-495C-BB69-1CF25236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267F80-5BAD-47AF-A277-560D39E6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D25845-A512-4EEF-9DE8-28846A66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71464-31A8-4957-9A0B-633DB60D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D3107-5CBD-4B6A-879A-513BC0C5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4CF42-3D22-44FE-9730-3AF848F2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3BCEF-90CC-4068-B1A0-EC970D92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22AF50-B59E-4C00-8807-4E6D4C1D7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520A30-72B3-408F-B1EF-D11C231D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EB7DF6-8FDC-4BFC-8C47-6036C529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66702F-695F-4396-A251-678F66D2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3AC86-1A2B-4138-8D5E-E6606EDA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7BC3BF-3E07-4E60-941B-CB78BFF75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C8569F-1CC4-4109-906A-BD951FF5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B052B-E0C5-49F4-8422-7E9B5BAB5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99F9AA-0C99-4FBC-A585-E13714967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0E24BC-F770-4A2F-AEF4-78642654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859CAD-A2AA-4E72-AFB4-01C939C7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BB4563-FE7D-4DC2-9D78-BE6E5E9F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1D441-8D79-4862-B79D-C1EA8C7B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0CFAFE-080A-4EA5-B9A4-1E2D75AC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274114-8D41-4605-B95C-17CD7D71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B3CDAE-C275-4AF5-9DCD-28E9B0D1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DA3DB4-A052-4A2D-90EE-F4116ED3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4A557B-807F-4B86-87E5-56257659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275BD9-0D73-46A0-AC47-6211D94D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187A0-BCD7-4D17-9C18-45D1A2EC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54E816-AEDE-4309-8F1E-828A39B3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71D434-0A59-4AC7-B7D6-FFA15BE8B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B0026C-7968-4DD3-B230-F5DB807E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F70987-8E5B-48E2-9810-4D0BA069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DB2C73-5852-4B41-8AB1-EEDC5A39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11B87-4172-403A-B425-D8A79351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A7167-A1AA-45B5-B02A-2C4C9B69D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1ADA5-1116-4D94-A921-E49269162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7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707FEE-BB12-499A-AD22-BA8B6935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23000F-077B-42DE-A34A-0976D4F8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11B87-4172-403A-B425-D8A79351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8922-45CB-4FC4-987F-9BE0BD00DFA8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A7167-A1AA-45B5-B02A-2C4C9B69D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1ADA5-1116-4D94-A921-E49269162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A940-3E65-4E8E-8EB9-9C2C3FC9D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png"/><Relationship Id="rId3" Type="http://schemas.openxmlformats.org/officeDocument/2006/relationships/image" Target="../media/image1.png"/><Relationship Id="rId21" Type="http://schemas.microsoft.com/office/2007/relationships/hdphoto" Target="../media/hdphoto5.wdp"/><Relationship Id="rId7" Type="http://schemas.openxmlformats.org/officeDocument/2006/relationships/image" Target="../media/image16.svg"/><Relationship Id="rId12" Type="http://schemas.openxmlformats.org/officeDocument/2006/relationships/image" Target="../media/image18.svg"/><Relationship Id="rId17" Type="http://schemas.openxmlformats.org/officeDocument/2006/relationships/image" Target="../media/image26.svg"/><Relationship Id="rId25" Type="http://schemas.microsoft.com/office/2007/relationships/hdphoto" Target="../media/hdphoto7.wdp"/><Relationship Id="rId33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24" Type="http://schemas.openxmlformats.org/officeDocument/2006/relationships/image" Target="../media/image38.png"/><Relationship Id="rId32" Type="http://schemas.microsoft.com/office/2007/relationships/hdphoto" Target="../media/hdphoto8.wdp"/><Relationship Id="rId5" Type="http://schemas.openxmlformats.org/officeDocument/2006/relationships/image" Target="../media/image21.png"/><Relationship Id="rId15" Type="http://schemas.openxmlformats.org/officeDocument/2006/relationships/image" Target="../media/image24.svg"/><Relationship Id="rId23" Type="http://schemas.microsoft.com/office/2007/relationships/hdphoto" Target="../media/hdphoto6.wdp"/><Relationship Id="rId19" Type="http://schemas.openxmlformats.org/officeDocument/2006/relationships/image" Target="../media/image28.svg"/><Relationship Id="rId31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microsoft.com/office/2007/relationships/hdphoto" Target="../media/hdphoto3.wdp"/><Relationship Id="rId14" Type="http://schemas.microsoft.com/office/2007/relationships/hdphoto" Target="../media/hdphoto4.wdp"/><Relationship Id="rId22" Type="http://schemas.openxmlformats.org/officeDocument/2006/relationships/image" Target="../media/image37.png"/><Relationship Id="rId30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486046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900000">
            <a:off x="9302411" y="4520652"/>
            <a:ext cx="1281428" cy="1281428"/>
          </a:xfrm>
          <a:prstGeom prst="rect">
            <a:avLst/>
          </a:prstGeom>
          <a:noFill/>
          <a:ln w="165100">
            <a:solidFill>
              <a:srgbClr val="4D7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900000">
            <a:off x="6354850" y="1889445"/>
            <a:ext cx="788292" cy="788292"/>
          </a:xfrm>
          <a:prstGeom prst="rect">
            <a:avLst/>
          </a:prstGeom>
          <a:noFill/>
          <a:ln w="165100">
            <a:solidFill>
              <a:srgbClr val="4D7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8900000">
            <a:off x="7470696" y="-189754"/>
            <a:ext cx="4952426" cy="4952426"/>
          </a:xfrm>
          <a:prstGeom prst="rect">
            <a:avLst/>
          </a:prstGeom>
          <a:solidFill>
            <a:schemeClr val="bg2">
              <a:lumMod val="90000"/>
            </a:schemeClr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900000">
            <a:off x="8239864" y="5805817"/>
            <a:ext cx="1530916" cy="1530916"/>
          </a:xfrm>
          <a:prstGeom prst="rect">
            <a:avLst/>
          </a:prstGeom>
          <a:solidFill>
            <a:schemeClr val="bg2">
              <a:lumMod val="90000"/>
            </a:schemeClr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8900000">
            <a:off x="10674457" y="5625467"/>
            <a:ext cx="884013" cy="884013"/>
          </a:xfrm>
          <a:prstGeom prst="rect">
            <a:avLst/>
          </a:prstGeom>
          <a:solidFill>
            <a:schemeClr val="bg2">
              <a:lumMod val="90000"/>
            </a:schemeClr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900000">
            <a:off x="5556841" y="1797153"/>
            <a:ext cx="476612" cy="476612"/>
          </a:xfrm>
          <a:prstGeom prst="rect">
            <a:avLst/>
          </a:prstGeom>
          <a:solidFill>
            <a:schemeClr val="bg2">
              <a:lumMod val="90000"/>
            </a:schemeClr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r="15054"/>
          <a:stretch>
            <a:fillRect/>
          </a:stretch>
        </p:blipFill>
        <p:spPr>
          <a:xfrm>
            <a:off x="6640257" y="-1024193"/>
            <a:ext cx="6601641" cy="6601641"/>
          </a:xfrm>
        </p:spPr>
      </p:pic>
      <p:pic>
        <p:nvPicPr>
          <p:cNvPr id="18" name="Picture 17" descr="USD Logo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0" y="2985541"/>
            <a:ext cx="7412160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How AIM Mutual Transformed </a:t>
            </a:r>
            <a:b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</a:b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Receivables Processing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333" y="4653542"/>
            <a:ext cx="726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Trea$ury</a:t>
            </a:r>
            <a:r>
              <a:rPr lang="en-US" sz="2800" dirty="0"/>
              <a:t> </a:t>
            </a:r>
            <a:r>
              <a:rPr lang="en-US" sz="2800" dirty="0" smtClean="0"/>
              <a:t>Initiatives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2018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58" y="391584"/>
            <a:ext cx="39751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57" y="5224161"/>
            <a:ext cx="5382986" cy="16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The Process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24673847"/>
              </p:ext>
            </p:extLst>
          </p:nvPr>
        </p:nvGraphicFramePr>
        <p:xfrm>
          <a:off x="134472" y="1299883"/>
          <a:ext cx="11713881" cy="490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8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3D88F5-30DA-4C66-ABF2-1E94DA20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B1DFD0-BAF8-49F2-8492-B43B411F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CA19FC-DF21-4F97-8ABD-CA26C586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99"/>
            <a:ext cx="12192000" cy="6604000"/>
          </a:xfrm>
          <a:prstGeom prst="rect">
            <a:avLst/>
          </a:prstGeom>
        </p:spPr>
      </p:pic>
      <p:sp>
        <p:nvSpPr>
          <p:cNvPr id="6" name="AutoShape 7">
            <a:extLst>
              <a:ext uri="{FF2B5EF4-FFF2-40B4-BE49-F238E27FC236}">
                <a16:creationId xmlns="" xmlns:a16="http://schemas.microsoft.com/office/drawing/2014/main" id="{F17D1C94-285B-46E8-AFCF-26E0E84F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585" y="5628760"/>
            <a:ext cx="3059791" cy="679968"/>
          </a:xfrm>
          <a:prstGeom prst="wedgeRoundRectCallout">
            <a:avLst>
              <a:gd name="adj1" fmla="val -62821"/>
              <a:gd name="adj2" fmla="val -99866"/>
              <a:gd name="adj3" fmla="val 16667"/>
            </a:avLst>
          </a:prstGeom>
          <a:solidFill>
            <a:srgbClr val="FBFB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dirty="0"/>
              <a:t>Selecting the proper record from the results and click ‘OK’.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732" y="925113"/>
            <a:ext cx="1437461" cy="3209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219170"/>
            <a:endParaRPr lang="en-US" sz="2400"/>
          </a:p>
        </p:txBody>
      </p:sp>
      <p:sp>
        <p:nvSpPr>
          <p:cNvPr id="10" name="Rectangle 9"/>
          <p:cNvSpPr/>
          <p:nvPr/>
        </p:nvSpPr>
        <p:spPr bwMode="auto">
          <a:xfrm>
            <a:off x="4094265" y="2706450"/>
            <a:ext cx="540427" cy="1124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C7269F-70E6-4A06-9ECA-9344123D9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" y="809185"/>
            <a:ext cx="770965" cy="6460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8CF62AE-6460-4FD5-9C75-BF431F1EAA9C}"/>
              </a:ext>
            </a:extLst>
          </p:cNvPr>
          <p:cNvSpPr/>
          <p:nvPr/>
        </p:nvSpPr>
        <p:spPr bwMode="auto">
          <a:xfrm>
            <a:off x="10936941" y="1202183"/>
            <a:ext cx="842683" cy="133559"/>
          </a:xfrm>
          <a:prstGeom prst="rect">
            <a:avLst/>
          </a:prstGeom>
          <a:solidFill>
            <a:srgbClr val="DFDFD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219170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25E8F7-F378-4036-B015-474B44D6C01F}"/>
              </a:ext>
            </a:extLst>
          </p:cNvPr>
          <p:cNvSpPr txBox="1"/>
          <p:nvPr/>
        </p:nvSpPr>
        <p:spPr>
          <a:xfrm>
            <a:off x="4133202" y="3555775"/>
            <a:ext cx="1353671" cy="502958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67" dirty="0"/>
              <a:t>Three Musketeers Plumbing</a:t>
            </a:r>
          </a:p>
          <a:p>
            <a:pPr algn="l"/>
            <a:r>
              <a:rPr lang="en-US" sz="667" dirty="0"/>
              <a:t>Fifty Three Main Street Trust</a:t>
            </a:r>
          </a:p>
          <a:p>
            <a:pPr algn="l"/>
            <a:r>
              <a:rPr lang="en-US" sz="667" dirty="0"/>
              <a:t>Three Guys Painting</a:t>
            </a:r>
          </a:p>
          <a:p>
            <a:pPr algn="l"/>
            <a:r>
              <a:rPr lang="en-US" sz="667" dirty="0"/>
              <a:t>Strike Three Bail Bondsmen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9769D4-ED78-4EAE-B162-B605E31C4DBD}"/>
              </a:ext>
            </a:extLst>
          </p:cNvPr>
          <p:cNvSpPr txBox="1"/>
          <p:nvPr/>
        </p:nvSpPr>
        <p:spPr>
          <a:xfrm>
            <a:off x="4025624" y="4000811"/>
            <a:ext cx="1461249" cy="194990"/>
          </a:xfrm>
          <a:prstGeom prst="rect">
            <a:avLst/>
          </a:prstGeom>
          <a:solidFill>
            <a:srgbClr val="628CD5"/>
          </a:solidFill>
        </p:spPr>
        <p:txBody>
          <a:bodyPr wrap="square" rtlCol="0">
            <a:spAutoFit/>
          </a:bodyPr>
          <a:lstStyle/>
          <a:p>
            <a:r>
              <a:rPr lang="en-US" sz="667" dirty="0">
                <a:solidFill>
                  <a:srgbClr val="FFFFFF"/>
                </a:solidFill>
              </a:rPr>
              <a:t>One Two Three Salon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236F884-7D0F-45CC-9174-EAA8048DBE21}"/>
              </a:ext>
            </a:extLst>
          </p:cNvPr>
          <p:cNvSpPr/>
          <p:nvPr/>
        </p:nvSpPr>
        <p:spPr bwMode="auto">
          <a:xfrm>
            <a:off x="9798425" y="3085288"/>
            <a:ext cx="959223" cy="343712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The Process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3400043"/>
              </p:ext>
            </p:extLst>
          </p:nvPr>
        </p:nvGraphicFramePr>
        <p:xfrm>
          <a:off x="134472" y="1299883"/>
          <a:ext cx="11713881" cy="490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4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443" y="0"/>
            <a:ext cx="12192000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Transformation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706" y="3197411"/>
            <a:ext cx="11459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Avenir Book"/>
                <a:cs typeface="Avenir Book"/>
              </a:rPr>
              <a:t>“The World of Remittance is </a:t>
            </a:r>
            <a:br>
              <a:rPr lang="en-US" sz="4800" i="1" dirty="0" smtClean="0">
                <a:latin typeface="Avenir Book"/>
                <a:cs typeface="Avenir Book"/>
              </a:rPr>
            </a:br>
            <a:r>
              <a:rPr lang="en-US" sz="4800" i="1" dirty="0" smtClean="0">
                <a:latin typeface="Avenir Book"/>
                <a:cs typeface="Avenir Book"/>
              </a:rPr>
              <a:t>Rapidly Changing”</a:t>
            </a:r>
            <a:endParaRPr lang="en-US" sz="4800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838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392"/>
          <a:stretch/>
        </p:blipFill>
        <p:spPr>
          <a:xfrm>
            <a:off x="0" y="1165412"/>
            <a:ext cx="12192000" cy="378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4" y="143435"/>
            <a:ext cx="3441700" cy="85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0000" y="5118614"/>
            <a:ext cx="9547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At A.I.M. Mutual Insurance Companies, we are committed to setting the standard in service excellence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are guided by our founding principles to stabilize workers compensation costs and make them predictable for Massachusetts, New Hampshire, Vermont, and Connecticut employers.</a:t>
            </a:r>
          </a:p>
        </p:txBody>
      </p:sp>
    </p:spTree>
    <p:extLst>
      <p:ext uri="{BB962C8B-B14F-4D97-AF65-F5344CB8AC3E}">
        <p14:creationId xmlns:p14="http://schemas.microsoft.com/office/powerpoint/2010/main" val="2876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5" y="1312305"/>
            <a:ext cx="2849108" cy="2849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457" y="0"/>
            <a:ext cx="12192000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Old Posting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549"/>
          <a:stretch/>
        </p:blipFill>
        <p:spPr>
          <a:xfrm>
            <a:off x="1855427" y="1747432"/>
            <a:ext cx="1201682" cy="1135005"/>
          </a:xfrm>
          <a:prstGeom prst="rect">
            <a:avLst/>
          </a:prstGeom>
        </p:spPr>
      </p:pic>
      <p:pic>
        <p:nvPicPr>
          <p:cNvPr id="8" name="Picture 7" descr="lighthouse-payment-logo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7" y="1466749"/>
            <a:ext cx="1892391" cy="400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57" y="2008647"/>
            <a:ext cx="1145526" cy="649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00" y="4530717"/>
            <a:ext cx="307136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Check and remittance images were received daily from Lighthouse 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85681" y="2819312"/>
            <a:ext cx="1026790" cy="3332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876" t="1910" b="1976"/>
          <a:stretch/>
        </p:blipFill>
        <p:spPr>
          <a:xfrm>
            <a:off x="4593532" y="1495227"/>
            <a:ext cx="3071361" cy="3008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4592814" y="4584037"/>
            <a:ext cx="307136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venir Book"/>
                <a:cs typeface="Avenir Book"/>
              </a:rPr>
              <a:t>Cash Application team downloaded </a:t>
            </a:r>
            <a:r>
              <a:rPr lang="en-US" sz="2400" dirty="0" smtClean="0">
                <a:latin typeface="Avenir Book"/>
                <a:cs typeface="Avenir Book"/>
              </a:rPr>
              <a:t>to local PC and </a:t>
            </a:r>
            <a:r>
              <a:rPr lang="en-US" sz="2400" dirty="0">
                <a:latin typeface="Avenir Book"/>
                <a:cs typeface="Avenir Book"/>
              </a:rPr>
              <a:t>printed reports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909" y="1627565"/>
            <a:ext cx="3200400" cy="25400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7529073" y="2845608"/>
            <a:ext cx="1026790" cy="3332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37130" y="4583311"/>
            <a:ext cx="307136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Book"/>
                <a:cs typeface="Avenir Book"/>
              </a:rPr>
              <a:t>Manually entered all applicable information to complete processing</a:t>
            </a:r>
            <a:endParaRPr lang="en-US" sz="2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626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57" y="0"/>
            <a:ext cx="12192000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Old Posting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55" y="1504151"/>
            <a:ext cx="2849811" cy="1094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2632" y="1504234"/>
            <a:ext cx="5178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Payments required manual effort to post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621" y="3088807"/>
            <a:ext cx="9503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Cash Application took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 4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hours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daily,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20 hours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 a week,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1040 a year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103" y="411567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57" y="0"/>
            <a:ext cx="1219200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Big Impact for A.I.M. Mutual</a:t>
            </a:r>
          </a:p>
          <a:p>
            <a:pPr lvl="0" algn="ctr"/>
            <a:endParaRPr lang="en-US" sz="4500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Time spent on Cash Application was reduced to </a:t>
            </a:r>
            <a:r>
              <a:rPr lang="en-US" sz="4400" dirty="0" smtClean="0"/>
              <a:t>3 hours </a:t>
            </a:r>
            <a:r>
              <a:rPr lang="en-US" sz="3200" dirty="0" smtClean="0"/>
              <a:t>per week</a:t>
            </a:r>
          </a:p>
          <a:p>
            <a:r>
              <a:rPr lang="en-US" sz="3200" dirty="0" smtClean="0"/>
              <a:t>Accuracy improved with automation</a:t>
            </a:r>
          </a:p>
          <a:p>
            <a:r>
              <a:rPr lang="en-US" sz="3200" dirty="0" smtClean="0"/>
              <a:t>Less manual intervention allowed for more cross-training</a:t>
            </a:r>
          </a:p>
          <a:p>
            <a:r>
              <a:rPr lang="en-US" sz="3200" dirty="0" smtClean="0"/>
              <a:t>Manual entry was reduced to 1 or 2 pieces of information on a small percent of payments</a:t>
            </a:r>
          </a:p>
          <a:p>
            <a:r>
              <a:rPr lang="en-US" sz="3200" dirty="0" smtClean="0"/>
              <a:t>Approximately 1.3 minutes per exception item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results post transformation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28273"/>
              </p:ext>
            </p:extLst>
          </p:nvPr>
        </p:nvGraphicFramePr>
        <p:xfrm>
          <a:off x="1016000" y="1295400"/>
          <a:ext cx="4165600" cy="5334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0827"/>
                <a:gridCol w="1372197"/>
                <a:gridCol w="1682576"/>
              </a:tblGrid>
              <a:tr h="166688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Exceptions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Time (Minutes)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01/31/18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02/01/18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02/02/18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02/05/18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02/06/18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02/07/18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02/08/18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02/09/18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02/13/18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02/14/18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02/15/18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02/16/18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02/20/18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02/21/18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02/22/18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02/23/18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02/26/18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02/27/18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02/28/18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03/01/18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03/02/18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03/05/18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03/06/18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03/07/18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03/09/18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03/12/18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03/14/18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03/15/18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03/16/18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03/19/18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1193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707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443" y="0"/>
            <a:ext cx="1219200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Expansion</a:t>
            </a:r>
          </a:p>
          <a:p>
            <a:pPr lvl="0" algn="ctr"/>
            <a:endParaRPr lang="en-US" sz="4500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706" y="3197411"/>
            <a:ext cx="1145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Avenir Book"/>
                <a:cs typeface="Avenir Book"/>
              </a:rPr>
              <a:t>Building on a Solid Platform</a:t>
            </a:r>
            <a:endParaRPr lang="en-US" sz="4800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400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048" y="4523617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Leilani Doyle</a:t>
            </a:r>
          </a:p>
          <a:p>
            <a:r>
              <a:rPr lang="en-US" dirty="0" smtClean="0"/>
              <a:t>SVP Product Management</a:t>
            </a:r>
          </a:p>
          <a:p>
            <a:r>
              <a:rPr lang="en-US" dirty="0" smtClean="0"/>
              <a:t>U.S. Dataworks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3008" y="4518780"/>
            <a:ext cx="313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Tom </a:t>
            </a:r>
            <a:r>
              <a:rPr lang="en-US" sz="2400" b="1" dirty="0" err="1"/>
              <a:t>Drunsic</a:t>
            </a:r>
            <a:endParaRPr lang="en-US" sz="2400" b="1" dirty="0"/>
          </a:p>
          <a:p>
            <a:r>
              <a:rPr lang="en-US" dirty="0" smtClean="0"/>
              <a:t>Founder</a:t>
            </a:r>
          </a:p>
          <a:p>
            <a:r>
              <a:rPr lang="en-US" dirty="0" smtClean="0"/>
              <a:t>Lighthouse Payment Systems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19882" y="4473958"/>
            <a:ext cx="3107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Steven </a:t>
            </a:r>
            <a:r>
              <a:rPr lang="en-US" sz="2400" b="1" dirty="0" err="1"/>
              <a:t>Privitera</a:t>
            </a:r>
            <a:endParaRPr lang="en-US" sz="2400" b="1" dirty="0"/>
          </a:p>
          <a:p>
            <a:r>
              <a:rPr lang="en-US" dirty="0" smtClean="0"/>
              <a:t>Insurance Operations Manager</a:t>
            </a:r>
          </a:p>
          <a:p>
            <a:r>
              <a:rPr lang="en-US" dirty="0" smtClean="0"/>
              <a:t>A.I.M. Mutual</a:t>
            </a:r>
            <a:endParaRPr lang="en-US" dirty="0"/>
          </a:p>
        </p:txBody>
      </p:sp>
      <p:pic>
        <p:nvPicPr>
          <p:cNvPr id="16" name="Picture 15" descr="LeilaniDoyl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580570" y="1524000"/>
            <a:ext cx="1872818" cy="263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IM Mutua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27" y="5725033"/>
            <a:ext cx="2598056" cy="642324"/>
          </a:xfrm>
          <a:prstGeom prst="rect">
            <a:avLst/>
          </a:prstGeom>
        </p:spPr>
      </p:pic>
      <p:pic>
        <p:nvPicPr>
          <p:cNvPr id="20" name="Picture 19" descr="lighthouse-payment-logo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15" y="5688178"/>
            <a:ext cx="2897414" cy="6135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12192000" cy="858762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Industry Experts</a:t>
            </a:r>
            <a:endParaRPr lang="en-US" sz="4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Picture 23" descr="USD Logo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71539" y="72570"/>
            <a:ext cx="819288" cy="67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NewLogo-CMYK-Sm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5567609"/>
            <a:ext cx="2377141" cy="643437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3570940" y="1434354"/>
            <a:ext cx="44824" cy="485588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30988" y="1437341"/>
            <a:ext cx="44824" cy="485588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om Drunsic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5" r="19685" b="3931"/>
          <a:stretch/>
        </p:blipFill>
        <p:spPr>
          <a:xfrm>
            <a:off x="4617369" y="1594036"/>
            <a:ext cx="2394857" cy="26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ace 2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4"/>
          <a:stretch/>
        </p:blipFill>
        <p:spPr>
          <a:xfrm>
            <a:off x="8907849" y="1666367"/>
            <a:ext cx="2449883" cy="26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1486046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USD Logo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Rectangle 49"/>
          <p:cNvSpPr/>
          <p:nvPr/>
        </p:nvSpPr>
        <p:spPr>
          <a:xfrm>
            <a:off x="1270175" y="285112"/>
            <a:ext cx="11196119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latin typeface="Avenir Book"/>
                <a:cs typeface="Avenir Book"/>
              </a:rPr>
              <a:t>Payments Require Manual Processing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7233" y="2612227"/>
            <a:ext cx="30178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Book"/>
                <a:cs typeface="Avenir Book"/>
              </a:rPr>
              <a:t>Payment and Payment </a:t>
            </a:r>
            <a:r>
              <a:rPr lang="en-US" sz="3200" dirty="0" smtClean="0">
                <a:latin typeface="Avenir Book"/>
                <a:cs typeface="Avenir Book"/>
              </a:rPr>
              <a:t>Information </a:t>
            </a:r>
            <a:r>
              <a:rPr lang="en-US" sz="3200" dirty="0">
                <a:latin typeface="Avenir Book"/>
                <a:cs typeface="Avenir Book"/>
              </a:rPr>
              <a:t>Not Always Together</a:t>
            </a:r>
          </a:p>
        </p:txBody>
      </p:sp>
      <p:pic>
        <p:nvPicPr>
          <p:cNvPr id="54" name="Picture 53" descr="bank-buil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39" y="2441526"/>
            <a:ext cx="572477" cy="572477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011068" y="1574342"/>
            <a:ext cx="7621803" cy="52836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EF2A895-849C-4B97-9EC5-931136172480}"/>
              </a:ext>
            </a:extLst>
          </p:cNvPr>
          <p:cNvSpPr txBox="1"/>
          <p:nvPr/>
        </p:nvSpPr>
        <p:spPr>
          <a:xfrm>
            <a:off x="4168515" y="5796241"/>
            <a:ext cx="224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Remittance Notification </a:t>
            </a:r>
          </a:p>
          <a:p>
            <a:r>
              <a:rPr lang="en-US" dirty="0"/>
              <a:t>(e-mail, file, etc.)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E65A9E0-7252-4F79-A349-63127191A439}"/>
              </a:ext>
            </a:extLst>
          </p:cNvPr>
          <p:cNvSpPr txBox="1"/>
          <p:nvPr/>
        </p:nvSpPr>
        <p:spPr>
          <a:xfrm>
            <a:off x="7767215" y="3984626"/>
            <a:ext cx="160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  <a:latin typeface="Avenir Book Oblique" charset="0"/>
                <a:ea typeface="Avenir Book Oblique" charset="0"/>
                <a:cs typeface="Avenir Book Oblique" charset="0"/>
              </a:rPr>
              <a:t>Manual Reconciliation and Entry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C34624A-C346-4806-8E25-695B54D102D2}"/>
              </a:ext>
            </a:extLst>
          </p:cNvPr>
          <p:cNvSpPr txBox="1"/>
          <p:nvPr/>
        </p:nvSpPr>
        <p:spPr>
          <a:xfrm>
            <a:off x="4303048" y="2391547"/>
            <a:ext cx="191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Vendor Bill </a:t>
            </a:r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Pay - $512.37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403248" y="2832259"/>
            <a:ext cx="1006290" cy="1006290"/>
            <a:chOff x="5344303" y="2138433"/>
            <a:chExt cx="1006290" cy="1006290"/>
          </a:xfrm>
        </p:grpSpPr>
        <p:sp>
          <p:nvSpPr>
            <p:cNvPr id="58" name="Oval 57"/>
            <p:cNvSpPr/>
            <p:nvPr/>
          </p:nvSpPr>
          <p:spPr>
            <a:xfrm>
              <a:off x="5344303" y="2138433"/>
              <a:ext cx="1006290" cy="100629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59" name="Graphic 33">
              <a:extLst>
                <a:ext uri="{FF2B5EF4-FFF2-40B4-BE49-F238E27FC236}">
                  <a16:creationId xmlns="" xmlns:a16="http://schemas.microsoft.com/office/drawing/2014/main" id="{3D7F79B3-2913-414C-92C1-3CAC6144D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5075" y="2315367"/>
              <a:ext cx="660245" cy="707039"/>
            </a:xfrm>
            <a:prstGeom prst="rect">
              <a:avLst/>
            </a:prstGeom>
            <a:noFill/>
          </p:spPr>
        </p:pic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AED1191-4658-477A-8053-6B444E63B966}"/>
              </a:ext>
            </a:extLst>
          </p:cNvPr>
          <p:cNvSpPr txBox="1"/>
          <p:nvPr/>
        </p:nvSpPr>
        <p:spPr>
          <a:xfrm>
            <a:off x="6719070" y="3350038"/>
            <a:ext cx="1135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ACH Clearing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37FD8E0-DABE-4C4E-B1E3-B9A67CFB52A7}"/>
              </a:ext>
            </a:extLst>
          </p:cNvPr>
          <p:cNvSpPr txBox="1"/>
          <p:nvPr/>
        </p:nvSpPr>
        <p:spPr>
          <a:xfrm>
            <a:off x="4395641" y="1622581"/>
            <a:ext cx="30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Business Bill Pay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C33F0ED-86C3-4CBA-81B9-48D87D07A2F7}"/>
              </a:ext>
            </a:extLst>
          </p:cNvPr>
          <p:cNvSpPr txBox="1"/>
          <p:nvPr/>
        </p:nvSpPr>
        <p:spPr>
          <a:xfrm>
            <a:off x="9161797" y="1574342"/>
            <a:ext cx="213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Biller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8AE0699-0F70-4525-B506-DECFBFA0DD98}"/>
              </a:ext>
            </a:extLst>
          </p:cNvPr>
          <p:cNvSpPr txBox="1"/>
          <p:nvPr/>
        </p:nvSpPr>
        <p:spPr>
          <a:xfrm>
            <a:off x="6856886" y="6309378"/>
            <a:ext cx="122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E-mail </a:t>
            </a:r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Service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00AF18E-5B0D-435E-A8B1-1D836CB7817D}"/>
              </a:ext>
            </a:extLst>
          </p:cNvPr>
          <p:cNvSpPr txBox="1"/>
          <p:nvPr/>
        </p:nvSpPr>
        <p:spPr>
          <a:xfrm>
            <a:off x="10387232" y="4836884"/>
            <a:ext cx="144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Billing System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C34624A-C346-4806-8E25-695B54D102D2}"/>
              </a:ext>
            </a:extLst>
          </p:cNvPr>
          <p:cNvSpPr txBox="1"/>
          <p:nvPr/>
        </p:nvSpPr>
        <p:spPr>
          <a:xfrm>
            <a:off x="9479592" y="2083247"/>
            <a:ext cx="2072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Inbound Credit</a:t>
            </a:r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- $512.37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C34624A-C346-4806-8E25-695B54D102D2}"/>
              </a:ext>
            </a:extLst>
          </p:cNvPr>
          <p:cNvSpPr txBox="1"/>
          <p:nvPr/>
        </p:nvSpPr>
        <p:spPr>
          <a:xfrm>
            <a:off x="8929460" y="6409295"/>
            <a:ext cx="239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Inbound email – Invoice 16729 paid via ACH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5470246" y="2900414"/>
            <a:ext cx="1269385" cy="405839"/>
          </a:xfrm>
          <a:prstGeom prst="straightConnector1">
            <a:avLst/>
          </a:prstGeom>
          <a:noFill/>
          <a:ln w="1270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4395641" y="4725952"/>
            <a:ext cx="1006290" cy="1006290"/>
            <a:chOff x="6110425" y="4062282"/>
            <a:chExt cx="1006290" cy="1006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6110425" y="4062282"/>
              <a:ext cx="1006290" cy="100629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70" name="Graphic 16">
              <a:extLst>
                <a:ext uri="{FF2B5EF4-FFF2-40B4-BE49-F238E27FC236}">
                  <a16:creationId xmlns="" xmlns:a16="http://schemas.microsoft.com/office/drawing/2014/main" id="{0D44BAC1-0F2F-4134-8CD2-4BCCE3833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17058" y="4316907"/>
              <a:ext cx="629772" cy="567950"/>
            </a:xfrm>
            <a:prstGeom prst="rect">
              <a:avLst/>
            </a:prstGeom>
          </p:spPr>
        </p:pic>
      </p:grpSp>
      <p:cxnSp>
        <p:nvCxnSpPr>
          <p:cNvPr id="71" name="Straight Arrow Connector 70"/>
          <p:cNvCxnSpPr/>
          <p:nvPr/>
        </p:nvCxnSpPr>
        <p:spPr>
          <a:xfrm>
            <a:off x="5577092" y="5459953"/>
            <a:ext cx="1271773" cy="309291"/>
          </a:xfrm>
          <a:prstGeom prst="straightConnector1">
            <a:avLst/>
          </a:prstGeom>
          <a:noFill/>
          <a:ln w="1270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2" name="Group 71"/>
          <p:cNvGrpSpPr/>
          <p:nvPr/>
        </p:nvGrpSpPr>
        <p:grpSpPr>
          <a:xfrm>
            <a:off x="6899396" y="5266099"/>
            <a:ext cx="1006290" cy="1006290"/>
            <a:chOff x="7812812" y="4710300"/>
            <a:chExt cx="1006290" cy="10062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7812812" y="4710300"/>
              <a:ext cx="1006290" cy="1006290"/>
            </a:xfrm>
            <a:prstGeom prst="ellipse">
              <a:avLst/>
            </a:prstGeom>
            <a:solidFill>
              <a:srgbClr val="F49E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74" name="Graphic 15">
              <a:extLst>
                <a:ext uri="{FF2B5EF4-FFF2-40B4-BE49-F238E27FC236}">
                  <a16:creationId xmlns="" xmlns:a16="http://schemas.microsoft.com/office/drawing/2014/main" id="{463D92DB-2607-4A2D-AB67-531EEC39A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891701" y="4873824"/>
              <a:ext cx="857590" cy="581040"/>
            </a:xfrm>
            <a:prstGeom prst="rect">
              <a:avLst/>
            </a:prstGeom>
          </p:spPr>
        </p:pic>
      </p:grpSp>
      <p:sp>
        <p:nvSpPr>
          <p:cNvPr id="76" name="Oval 75"/>
          <p:cNvSpPr/>
          <p:nvPr/>
        </p:nvSpPr>
        <p:spPr>
          <a:xfrm>
            <a:off x="6756270" y="2254686"/>
            <a:ext cx="1006290" cy="1006290"/>
          </a:xfrm>
          <a:prstGeom prst="ellipse">
            <a:avLst/>
          </a:prstGeom>
          <a:solidFill>
            <a:srgbClr val="F49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ource Sans Pro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7989800" y="5836999"/>
            <a:ext cx="823415" cy="0"/>
          </a:xfrm>
          <a:prstGeom prst="straightConnector1">
            <a:avLst/>
          </a:prstGeom>
          <a:noFill/>
          <a:ln w="1270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9" name="Group 78"/>
          <p:cNvGrpSpPr/>
          <p:nvPr/>
        </p:nvGrpSpPr>
        <p:grpSpPr>
          <a:xfrm>
            <a:off x="10468029" y="3819042"/>
            <a:ext cx="1006290" cy="1006290"/>
            <a:chOff x="5344303" y="2138433"/>
            <a:chExt cx="1006290" cy="1006290"/>
          </a:xfrm>
        </p:grpSpPr>
        <p:sp>
          <p:nvSpPr>
            <p:cNvPr id="80" name="Oval 79"/>
            <p:cNvSpPr/>
            <p:nvPr/>
          </p:nvSpPr>
          <p:spPr>
            <a:xfrm>
              <a:off x="5344303" y="2138433"/>
              <a:ext cx="1006290" cy="1006290"/>
            </a:xfrm>
            <a:prstGeom prst="ellipse">
              <a:avLst/>
            </a:prstGeom>
            <a:solidFill>
              <a:srgbClr val="608F3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81" name="Graphic 33">
              <a:extLst>
                <a:ext uri="{FF2B5EF4-FFF2-40B4-BE49-F238E27FC236}">
                  <a16:creationId xmlns="" xmlns:a16="http://schemas.microsoft.com/office/drawing/2014/main" id="{3D7F79B3-2913-414C-92C1-3CAC6144D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5075" y="2315367"/>
              <a:ext cx="660245" cy="707039"/>
            </a:xfrm>
            <a:prstGeom prst="rect">
              <a:avLst/>
            </a:prstGeom>
            <a:noFill/>
          </p:spPr>
        </p:pic>
      </p:grpSp>
      <p:grpSp>
        <p:nvGrpSpPr>
          <p:cNvPr id="82" name="Group 81"/>
          <p:cNvGrpSpPr/>
          <p:nvPr/>
        </p:nvGrpSpPr>
        <p:grpSpPr>
          <a:xfrm>
            <a:off x="9399347" y="3819042"/>
            <a:ext cx="1006290" cy="1006290"/>
            <a:chOff x="10524014" y="3297784"/>
            <a:chExt cx="1006290" cy="1006290"/>
          </a:xfrm>
        </p:grpSpPr>
        <p:sp>
          <p:nvSpPr>
            <p:cNvPr id="83" name="Oval 82"/>
            <p:cNvSpPr/>
            <p:nvPr/>
          </p:nvSpPr>
          <p:spPr>
            <a:xfrm>
              <a:off x="10524014" y="3297784"/>
              <a:ext cx="1006290" cy="1006290"/>
            </a:xfrm>
            <a:prstGeom prst="ellipse">
              <a:avLst/>
            </a:prstGeom>
            <a:solidFill>
              <a:srgbClr val="608F3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84" name="Graphic 22">
              <a:extLst>
                <a:ext uri="{FF2B5EF4-FFF2-40B4-BE49-F238E27FC236}">
                  <a16:creationId xmlns="" xmlns:a16="http://schemas.microsoft.com/office/drawing/2014/main" id="{401D9C77-2A47-4BE3-BD1B-8C57C071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717095" y="3364698"/>
              <a:ext cx="644980" cy="747666"/>
            </a:xfrm>
            <a:prstGeom prst="rect">
              <a:avLst/>
            </a:prstGeom>
          </p:spPr>
        </p:pic>
      </p:grp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373CA2F3-F02C-4C54-BD3D-9E49B9E9A9C1}"/>
              </a:ext>
            </a:extLst>
          </p:cNvPr>
          <p:cNvSpPr txBox="1"/>
          <p:nvPr/>
        </p:nvSpPr>
        <p:spPr>
          <a:xfrm>
            <a:off x="9684806" y="3410035"/>
            <a:ext cx="1327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Online Banking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9902492" y="2427164"/>
            <a:ext cx="1006290" cy="1006290"/>
            <a:chOff x="5344303" y="2138433"/>
            <a:chExt cx="1006290" cy="1006290"/>
          </a:xfrm>
        </p:grpSpPr>
        <p:sp>
          <p:nvSpPr>
            <p:cNvPr id="87" name="Oval 86"/>
            <p:cNvSpPr/>
            <p:nvPr/>
          </p:nvSpPr>
          <p:spPr>
            <a:xfrm>
              <a:off x="5344303" y="2138433"/>
              <a:ext cx="1006290" cy="1006290"/>
            </a:xfrm>
            <a:prstGeom prst="ellipse">
              <a:avLst/>
            </a:prstGeom>
            <a:solidFill>
              <a:srgbClr val="608F3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88" name="Graphic 33">
              <a:extLst>
                <a:ext uri="{FF2B5EF4-FFF2-40B4-BE49-F238E27FC236}">
                  <a16:creationId xmlns="" xmlns:a16="http://schemas.microsoft.com/office/drawing/2014/main" id="{3D7F79B3-2913-414C-92C1-3CAC6144D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5075" y="2315367"/>
              <a:ext cx="660245" cy="707039"/>
            </a:xfrm>
            <a:prstGeom prst="rect">
              <a:avLst/>
            </a:prstGeom>
            <a:noFill/>
          </p:spPr>
        </p:pic>
      </p:grpSp>
      <p:grpSp>
        <p:nvGrpSpPr>
          <p:cNvPr id="89" name="Group 88"/>
          <p:cNvGrpSpPr/>
          <p:nvPr/>
        </p:nvGrpSpPr>
        <p:grpSpPr>
          <a:xfrm>
            <a:off x="8859780" y="2306856"/>
            <a:ext cx="1006290" cy="1006290"/>
            <a:chOff x="9415988" y="1767957"/>
            <a:chExt cx="1006290" cy="1006290"/>
          </a:xfrm>
        </p:grpSpPr>
        <p:sp>
          <p:nvSpPr>
            <p:cNvPr id="90" name="Oval 89"/>
            <p:cNvSpPr/>
            <p:nvPr/>
          </p:nvSpPr>
          <p:spPr>
            <a:xfrm>
              <a:off x="9415988" y="1767957"/>
              <a:ext cx="1006290" cy="1006290"/>
            </a:xfrm>
            <a:prstGeom prst="ellipse">
              <a:avLst/>
            </a:prstGeom>
            <a:solidFill>
              <a:srgbClr val="608F3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91" name="Graphic 26">
              <a:extLst>
                <a:ext uri="{FF2B5EF4-FFF2-40B4-BE49-F238E27FC236}">
                  <a16:creationId xmlns="" xmlns:a16="http://schemas.microsoft.com/office/drawing/2014/main" id="{EA72C75F-9A68-4818-8C23-FB7ADD573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45826" y="1933598"/>
              <a:ext cx="701068" cy="645722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7C2E570B-7575-4925-9E30-873C7A07725B}"/>
              </a:ext>
            </a:extLst>
          </p:cNvPr>
          <p:cNvSpPr txBox="1"/>
          <p:nvPr/>
        </p:nvSpPr>
        <p:spPr>
          <a:xfrm flipH="1">
            <a:off x="9113311" y="3327227"/>
            <a:ext cx="80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ACH</a:t>
            </a:r>
            <a:endParaRPr lang="en-US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8864126" y="5361303"/>
            <a:ext cx="1006290" cy="1006290"/>
            <a:chOff x="9533748" y="4722234"/>
            <a:chExt cx="1006290" cy="1006290"/>
          </a:xfrm>
        </p:grpSpPr>
        <p:sp>
          <p:nvSpPr>
            <p:cNvPr id="94" name="Oval 93"/>
            <p:cNvSpPr/>
            <p:nvPr/>
          </p:nvSpPr>
          <p:spPr>
            <a:xfrm>
              <a:off x="9533748" y="4722234"/>
              <a:ext cx="1006290" cy="1006290"/>
            </a:xfrm>
            <a:prstGeom prst="ellipse">
              <a:avLst/>
            </a:prstGeom>
            <a:solidFill>
              <a:srgbClr val="608F3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95" name="Graphic 17">
              <a:extLst>
                <a:ext uri="{FF2B5EF4-FFF2-40B4-BE49-F238E27FC236}">
                  <a16:creationId xmlns="" xmlns:a16="http://schemas.microsoft.com/office/drawing/2014/main" id="{1269FC33-E848-438A-AD5A-943D85F44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709486" y="4787169"/>
              <a:ext cx="698784" cy="72262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9919534" y="5266099"/>
            <a:ext cx="1006290" cy="1006290"/>
            <a:chOff x="10491049" y="4530524"/>
            <a:chExt cx="1006290" cy="1006290"/>
          </a:xfrm>
        </p:grpSpPr>
        <p:sp>
          <p:nvSpPr>
            <p:cNvPr id="97" name="Oval 96"/>
            <p:cNvSpPr/>
            <p:nvPr/>
          </p:nvSpPr>
          <p:spPr>
            <a:xfrm>
              <a:off x="10491049" y="4530524"/>
              <a:ext cx="1006290" cy="1006290"/>
            </a:xfrm>
            <a:prstGeom prst="ellipse">
              <a:avLst/>
            </a:prstGeom>
            <a:solidFill>
              <a:srgbClr val="608F3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ource Sans Pro"/>
              </a:endParaRPr>
            </a:p>
          </p:txBody>
        </p:sp>
        <p:pic>
          <p:nvPicPr>
            <p:cNvPr id="98" name="Graphic 19">
              <a:extLst>
                <a:ext uri="{FF2B5EF4-FFF2-40B4-BE49-F238E27FC236}">
                  <a16:creationId xmlns="" xmlns:a16="http://schemas.microsoft.com/office/drawing/2014/main" id="{69F4DC40-DEF3-4A8F-9315-D54571FF1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98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652959" y="4680576"/>
              <a:ext cx="709138" cy="632182"/>
            </a:xfrm>
            <a:prstGeom prst="rect">
              <a:avLst/>
            </a:prstGeom>
          </p:spPr>
        </p:pic>
      </p:grpSp>
      <p:cxnSp>
        <p:nvCxnSpPr>
          <p:cNvPr id="99" name="Straight Arrow Connector 98"/>
          <p:cNvCxnSpPr/>
          <p:nvPr/>
        </p:nvCxnSpPr>
        <p:spPr>
          <a:xfrm>
            <a:off x="7902169" y="2832030"/>
            <a:ext cx="911046" cy="229"/>
          </a:xfrm>
          <a:prstGeom prst="straightConnector1">
            <a:avLst/>
          </a:prstGeom>
          <a:noFill/>
          <a:ln w="1270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0" name="Picture 99" descr="bank-buil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89" y="2373033"/>
            <a:ext cx="639869" cy="6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  <p:bldP spid="63" grpId="0"/>
      <p:bldP spid="64" grpId="0"/>
      <p:bldP spid="65" grpId="0"/>
      <p:bldP spid="66" grpId="0"/>
      <p:bldP spid="76" grpId="0" animBg="1"/>
      <p:bldP spid="85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 r="1919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7585" y="1518151"/>
            <a:ext cx="6291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Where is the Future</a:t>
            </a:r>
            <a:br>
              <a:rPr 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</a:br>
            <a:r>
              <a:rPr 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Taking Us?</a:t>
            </a:r>
            <a:endParaRPr lang="id-ID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14" name="Picture 13" descr="USD Logo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1265" y="4177923"/>
            <a:ext cx="67709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New Real Time Payments will create new pieces in the remittance puzzle.</a:t>
            </a:r>
          </a:p>
          <a:p>
            <a:pPr algn="ctr"/>
            <a:endParaRPr lang="en-US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1222" y="4078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486046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310" y="2828835"/>
            <a:ext cx="7194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Questions</a:t>
            </a:r>
            <a:br>
              <a:rPr lang="en-US" sz="8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</a:br>
            <a:r>
              <a:rPr lang="en-US" sz="8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or Ideas?</a:t>
            </a:r>
            <a:endParaRPr lang="en-US" sz="8000" b="1" spc="300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USD Logo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0" r="21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99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86046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USD Logo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973910" y="289921"/>
            <a:ext cx="9690103" cy="78483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lvl="0"/>
            <a:r>
              <a:rPr lang="en-US" sz="450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Today’s</a:t>
            </a:r>
            <a:r>
              <a:rPr lang="en-US" sz="4500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en-US" sz="4500" spc="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Remittance </a:t>
            </a:r>
            <a:r>
              <a:rPr lang="en-US" sz="4500" spc="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Challenge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8312" y="1793234"/>
            <a:ext cx="2743200" cy="4829175"/>
            <a:chOff x="178312" y="1793234"/>
            <a:chExt cx="2743200" cy="4829175"/>
          </a:xfrm>
        </p:grpSpPr>
        <p:sp>
          <p:nvSpPr>
            <p:cNvPr id="3" name="Rounded Rectangle 2"/>
            <p:cNvSpPr/>
            <p:nvPr/>
          </p:nvSpPr>
          <p:spPr>
            <a:xfrm>
              <a:off x="178312" y="1793234"/>
              <a:ext cx="2743200" cy="4829175"/>
            </a:xfrm>
            <a:prstGeom prst="roundRect">
              <a:avLst/>
            </a:prstGeom>
            <a:solidFill>
              <a:srgbClr val="4D70A9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1" y="2536183"/>
              <a:ext cx="2633902" cy="18483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78312" y="5322166"/>
              <a:ext cx="272828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ea typeface="Source Sans Pro" charset="0"/>
                  <a:cs typeface="Avenir Book"/>
                </a:rPr>
                <a:t>Multiple Payment Sources</a:t>
              </a:r>
              <a:endParaRPr lang="en-US" sz="2400" b="1" dirty="0">
                <a:solidFill>
                  <a:schemeClr val="bg1"/>
                </a:solidFill>
                <a:latin typeface="Avenir Book"/>
                <a:ea typeface="Source Sans Pro" charset="0"/>
                <a:cs typeface="Avenir Book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63793" y="5270091"/>
              <a:ext cx="2349910" cy="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209238" y="1793234"/>
            <a:ext cx="2743201" cy="4829175"/>
            <a:chOff x="3209238" y="1793234"/>
            <a:chExt cx="2743201" cy="4829175"/>
          </a:xfrm>
        </p:grpSpPr>
        <p:sp>
          <p:nvSpPr>
            <p:cNvPr id="10" name="Rounded Rectangle 9"/>
            <p:cNvSpPr/>
            <p:nvPr/>
          </p:nvSpPr>
          <p:spPr>
            <a:xfrm>
              <a:off x="3209238" y="1793234"/>
              <a:ext cx="2743200" cy="4829175"/>
            </a:xfrm>
            <a:prstGeom prst="roundRect">
              <a:avLst/>
            </a:prstGeom>
            <a:solidFill>
              <a:srgbClr val="4D70A9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9239" y="5314835"/>
              <a:ext cx="27432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venir Book"/>
                  <a:ea typeface="Source Sans Pro" charset="0"/>
                  <a:cs typeface="Avenir Book"/>
                </a:rPr>
                <a:t>Exception </a:t>
              </a:r>
            </a:p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venir Book"/>
                  <a:ea typeface="Source Sans Pro" charset="0"/>
                  <a:cs typeface="Avenir Book"/>
                </a:rPr>
                <a:t>Processing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220" y="2160704"/>
              <a:ext cx="1650096" cy="27726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405883" y="5270091"/>
              <a:ext cx="2349910" cy="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9287325" y="1793234"/>
            <a:ext cx="2756805" cy="4829175"/>
            <a:chOff x="9287325" y="1793234"/>
            <a:chExt cx="2756805" cy="4829175"/>
          </a:xfrm>
        </p:grpSpPr>
        <p:sp>
          <p:nvSpPr>
            <p:cNvPr id="12" name="Rounded Rectangle 11"/>
            <p:cNvSpPr/>
            <p:nvPr/>
          </p:nvSpPr>
          <p:spPr>
            <a:xfrm>
              <a:off x="9300930" y="1793234"/>
              <a:ext cx="2743200" cy="4829175"/>
            </a:xfrm>
            <a:prstGeom prst="roundRect">
              <a:avLst/>
            </a:prstGeom>
            <a:solidFill>
              <a:srgbClr val="4D70A9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3" t="8141" r="25687"/>
            <a:stretch/>
          </p:blipFill>
          <p:spPr>
            <a:xfrm>
              <a:off x="9611281" y="2454403"/>
              <a:ext cx="2122497" cy="20119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9287325" y="5321354"/>
              <a:ext cx="275680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venir Book"/>
                  <a:ea typeface="Source Sans Pro" charset="0"/>
                  <a:cs typeface="Avenir Book"/>
                </a:rPr>
                <a:t>High Cost of A/R Reconcilement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9497574" y="5270091"/>
              <a:ext cx="2349910" cy="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55084" y="1779428"/>
            <a:ext cx="2800993" cy="4829175"/>
            <a:chOff x="6255084" y="1793234"/>
            <a:chExt cx="2800993" cy="4829175"/>
          </a:xfrm>
        </p:grpSpPr>
        <p:sp>
          <p:nvSpPr>
            <p:cNvPr id="11" name="Rounded Rectangle 10"/>
            <p:cNvSpPr/>
            <p:nvPr/>
          </p:nvSpPr>
          <p:spPr>
            <a:xfrm>
              <a:off x="6255084" y="1793234"/>
              <a:ext cx="2743200" cy="4829175"/>
            </a:xfrm>
            <a:prstGeom prst="roundRect">
              <a:avLst/>
            </a:prstGeom>
            <a:solidFill>
              <a:srgbClr val="4D70A9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59451" y="5325900"/>
              <a:ext cx="2796626" cy="966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venir Book"/>
                  <a:ea typeface="Source Sans Pro" charset="0"/>
                  <a:cs typeface="Avenir Book"/>
                </a:rPr>
                <a:t>Archive Access / </a:t>
              </a:r>
              <a:r>
                <a:rPr lang="en-US" sz="2400" b="1" dirty="0">
                  <a:solidFill>
                    <a:schemeClr val="bg1"/>
                  </a:solidFill>
                  <a:latin typeface="Avenir Book"/>
                  <a:ea typeface="Source Sans Pro" charset="0"/>
                  <a:cs typeface="Avenir Book"/>
                </a:rPr>
                <a:t>Client Support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494" y="2429409"/>
              <a:ext cx="2171700" cy="2235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6447543" y="5243016"/>
              <a:ext cx="2349910" cy="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62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D Logo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55976690"/>
              </p:ext>
            </p:extLst>
          </p:nvPr>
        </p:nvGraphicFramePr>
        <p:xfrm>
          <a:off x="4415692" y="0"/>
          <a:ext cx="777630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508" y="2319228"/>
            <a:ext cx="3683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Entire Industry Impacted</a:t>
            </a:r>
            <a:endParaRPr lang="id-ID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215262" y="2166828"/>
            <a:ext cx="3304775" cy="3154405"/>
          </a:xfrm>
          <a:prstGeom prst="upArrow">
            <a:avLst>
              <a:gd name="adj1" fmla="val 50000"/>
              <a:gd name="adj2" fmla="val 50478"/>
            </a:avLst>
          </a:prstGeom>
          <a:solidFill>
            <a:srgbClr val="4D943C">
              <a:alpha val="70000"/>
            </a:srgbClr>
          </a:solidFill>
          <a:ln>
            <a:solidFill>
              <a:srgbClr val="8CC6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1617" y="3282365"/>
            <a:ext cx="1932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IR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 Simplifies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Payment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Processing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  <p:bldP spid="5" grpId="0" animBg="1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r="20991"/>
          <a:stretch>
            <a:fillRect/>
          </a:stretch>
        </p:blipFill>
        <p:spPr>
          <a:xfrm>
            <a:off x="6446121" y="-307895"/>
            <a:ext cx="6515441" cy="7490998"/>
          </a:xfrm>
        </p:spPr>
      </p:pic>
      <p:pic>
        <p:nvPicPr>
          <p:cNvPr id="7" name="Picture 6" descr="USD Logo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59443" y="171523"/>
            <a:ext cx="1390469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0252" y="1506055"/>
            <a:ext cx="5462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How Can You</a:t>
            </a:r>
            <a:br>
              <a:rPr 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</a:br>
            <a:r>
              <a:rPr lang="en-US" sz="4000" b="1" i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cs typeface="Avenir Heavy"/>
              </a:rPr>
              <a:t>Achieve</a:t>
            </a:r>
            <a:r>
              <a:rPr 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 these results?</a:t>
            </a:r>
            <a:endParaRPr lang="id-ID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265" y="4177923"/>
            <a:ext cx="67709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Take a </a:t>
            </a:r>
            <a:r>
              <a:rPr lang="en-US" sz="3200" b="1" i="1" spc="300" dirty="0" smtClean="0">
                <a:solidFill>
                  <a:srgbClr val="008000"/>
                </a:solidFill>
                <a:latin typeface="Avenir Book"/>
                <a:cs typeface="Avenir Book"/>
              </a:rPr>
              <a:t>strategic</a:t>
            </a:r>
            <a:r>
              <a:rPr lang="en-US" sz="32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 approach – technology, integration, learning and expansion</a:t>
            </a:r>
          </a:p>
          <a:p>
            <a:pPr algn="ctr"/>
            <a:endParaRPr lang="en-US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898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9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443" y="0"/>
            <a:ext cx="12192000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Implementation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706" y="3197411"/>
            <a:ext cx="11459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Avenir Book"/>
                <a:cs typeface="Avenir Book"/>
              </a:rPr>
              <a:t>“Solid Implementation Approach </a:t>
            </a:r>
          </a:p>
          <a:p>
            <a:pPr algn="ctr"/>
            <a:r>
              <a:rPr lang="en-US" sz="4800" i="1" dirty="0" smtClean="0">
                <a:latin typeface="Avenir Book"/>
                <a:cs typeface="Avenir Book"/>
              </a:rPr>
              <a:t>is Key to Success”</a:t>
            </a:r>
            <a:endParaRPr lang="en-US" sz="4800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404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191"/>
          <a:stretch/>
        </p:blipFill>
        <p:spPr>
          <a:xfrm>
            <a:off x="0" y="1658470"/>
            <a:ext cx="12192000" cy="454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59" y="287618"/>
            <a:ext cx="539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98073" y="899366"/>
            <a:ext cx="11217673" cy="5537680"/>
            <a:chOff x="413014" y="989013"/>
            <a:chExt cx="11217673" cy="5537680"/>
          </a:xfrm>
        </p:grpSpPr>
        <p:sp>
          <p:nvSpPr>
            <p:cNvPr id="12" name="Freeform 11"/>
            <p:cNvSpPr/>
            <p:nvPr/>
          </p:nvSpPr>
          <p:spPr>
            <a:xfrm>
              <a:off x="413014" y="989013"/>
              <a:ext cx="10336144" cy="1504787"/>
            </a:xfrm>
            <a:custGeom>
              <a:avLst/>
              <a:gdLst>
                <a:gd name="connsiteX0" fmla="*/ 0 w 10336144"/>
                <a:gd name="connsiteY0" fmla="*/ 376197 h 1504787"/>
                <a:gd name="connsiteX1" fmla="*/ 9583751 w 10336144"/>
                <a:gd name="connsiteY1" fmla="*/ 376197 h 1504787"/>
                <a:gd name="connsiteX2" fmla="*/ 9583751 w 10336144"/>
                <a:gd name="connsiteY2" fmla="*/ 0 h 1504787"/>
                <a:gd name="connsiteX3" fmla="*/ 10336144 w 10336144"/>
                <a:gd name="connsiteY3" fmla="*/ 752394 h 1504787"/>
                <a:gd name="connsiteX4" fmla="*/ 9583751 w 10336144"/>
                <a:gd name="connsiteY4" fmla="*/ 1504787 h 1504787"/>
                <a:gd name="connsiteX5" fmla="*/ 9583751 w 10336144"/>
                <a:gd name="connsiteY5" fmla="*/ 1128590 h 1504787"/>
                <a:gd name="connsiteX6" fmla="*/ 0 w 10336144"/>
                <a:gd name="connsiteY6" fmla="*/ 1128590 h 1504787"/>
                <a:gd name="connsiteX7" fmla="*/ 0 w 10336144"/>
                <a:gd name="connsiteY7" fmla="*/ 376197 h 15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6144" h="1504787">
                  <a:moveTo>
                    <a:pt x="0" y="376197"/>
                  </a:moveTo>
                  <a:lnTo>
                    <a:pt x="9583751" y="376197"/>
                  </a:lnTo>
                  <a:lnTo>
                    <a:pt x="9583751" y="0"/>
                  </a:lnTo>
                  <a:lnTo>
                    <a:pt x="10336144" y="752394"/>
                  </a:lnTo>
                  <a:lnTo>
                    <a:pt x="9583751" y="1504787"/>
                  </a:lnTo>
                  <a:lnTo>
                    <a:pt x="9583751" y="1128590"/>
                  </a:lnTo>
                  <a:lnTo>
                    <a:pt x="0" y="1128590"/>
                  </a:lnTo>
                  <a:lnTo>
                    <a:pt x="0" y="376197"/>
                  </a:lnTo>
                  <a:close/>
                </a:path>
              </a:pathLst>
            </a:custGeom>
            <a:solidFill>
              <a:srgbClr val="8FAAD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482877" rIns="630197" bIns="615082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Data Requirements</a:t>
              </a:r>
              <a:endParaRPr lang="en-US" sz="28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016" y="2147792"/>
              <a:ext cx="2382481" cy="3545471"/>
            </a:xfrm>
            <a:custGeom>
              <a:avLst/>
              <a:gdLst>
                <a:gd name="connsiteX0" fmla="*/ 0 w 2382481"/>
                <a:gd name="connsiteY0" fmla="*/ 0 h 3545471"/>
                <a:gd name="connsiteX1" fmla="*/ 2382481 w 2382481"/>
                <a:gd name="connsiteY1" fmla="*/ 0 h 3545471"/>
                <a:gd name="connsiteX2" fmla="*/ 2382481 w 2382481"/>
                <a:gd name="connsiteY2" fmla="*/ 3545471 h 3545471"/>
                <a:gd name="connsiteX3" fmla="*/ 0 w 2382481"/>
                <a:gd name="connsiteY3" fmla="*/ 3545471 h 3545471"/>
                <a:gd name="connsiteX4" fmla="*/ 0 w 2382481"/>
                <a:gd name="connsiteY4" fmla="*/ 0 h 354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481" h="3545471">
                  <a:moveTo>
                    <a:pt x="0" y="0"/>
                  </a:moveTo>
                  <a:lnTo>
                    <a:pt x="2382481" y="0"/>
                  </a:lnTo>
                  <a:lnTo>
                    <a:pt x="2382481" y="3545471"/>
                  </a:lnTo>
                  <a:lnTo>
                    <a:pt x="0" y="354547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Source data for matching and A/R file build</a:t>
              </a:r>
              <a:endParaRPr lang="en-US" sz="24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Searching</a:t>
              </a:r>
              <a:r>
                <a:rPr lang="en-US" sz="1800" kern="1200" dirty="0" smtClean="0"/>
                <a:t> – Data to find a transaction</a:t>
              </a:r>
              <a:endParaRPr lang="en-US" sz="18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Matching</a:t>
              </a:r>
              <a:r>
                <a:rPr lang="en-US" sz="1800" kern="1200" dirty="0" smtClean="0"/>
                <a:t> – Data required to identify a transaction</a:t>
              </a:r>
              <a:endParaRPr lang="en-US" sz="18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A/R file </a:t>
              </a:r>
              <a:r>
                <a:rPr lang="en-US" sz="1800" kern="1200" dirty="0" smtClean="0"/>
                <a:t>– Data needed to build the posting file</a:t>
              </a:r>
              <a:endParaRPr lang="en-US" sz="18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64418" y="1478846"/>
              <a:ext cx="7953663" cy="1504787"/>
            </a:xfrm>
            <a:custGeom>
              <a:avLst/>
              <a:gdLst>
                <a:gd name="connsiteX0" fmla="*/ 0 w 7953663"/>
                <a:gd name="connsiteY0" fmla="*/ 376197 h 1504787"/>
                <a:gd name="connsiteX1" fmla="*/ 7201270 w 7953663"/>
                <a:gd name="connsiteY1" fmla="*/ 376197 h 1504787"/>
                <a:gd name="connsiteX2" fmla="*/ 7201270 w 7953663"/>
                <a:gd name="connsiteY2" fmla="*/ 0 h 1504787"/>
                <a:gd name="connsiteX3" fmla="*/ 7953663 w 7953663"/>
                <a:gd name="connsiteY3" fmla="*/ 752394 h 1504787"/>
                <a:gd name="connsiteX4" fmla="*/ 7201270 w 7953663"/>
                <a:gd name="connsiteY4" fmla="*/ 1504787 h 1504787"/>
                <a:gd name="connsiteX5" fmla="*/ 7201270 w 7953663"/>
                <a:gd name="connsiteY5" fmla="*/ 1128590 h 1504787"/>
                <a:gd name="connsiteX6" fmla="*/ 0 w 7953663"/>
                <a:gd name="connsiteY6" fmla="*/ 1128590 h 1504787"/>
                <a:gd name="connsiteX7" fmla="*/ 0 w 7953663"/>
                <a:gd name="connsiteY7" fmla="*/ 376197 h 15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53663" h="1504787">
                  <a:moveTo>
                    <a:pt x="0" y="376197"/>
                  </a:moveTo>
                  <a:lnTo>
                    <a:pt x="7201270" y="376197"/>
                  </a:lnTo>
                  <a:lnTo>
                    <a:pt x="7201270" y="0"/>
                  </a:lnTo>
                  <a:lnTo>
                    <a:pt x="7953663" y="752394"/>
                  </a:lnTo>
                  <a:lnTo>
                    <a:pt x="7201270" y="1504787"/>
                  </a:lnTo>
                  <a:lnTo>
                    <a:pt x="7201270" y="1128590"/>
                  </a:lnTo>
                  <a:lnTo>
                    <a:pt x="0" y="1128590"/>
                  </a:lnTo>
                  <a:lnTo>
                    <a:pt x="0" y="376197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482877" rIns="630197" bIns="615082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Data Sources</a:t>
              </a:r>
              <a:endParaRPr lang="en-US" sz="28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79385" y="2641714"/>
              <a:ext cx="2382481" cy="2712457"/>
            </a:xfrm>
            <a:custGeom>
              <a:avLst/>
              <a:gdLst>
                <a:gd name="connsiteX0" fmla="*/ 0 w 2382481"/>
                <a:gd name="connsiteY0" fmla="*/ 0 h 2712457"/>
                <a:gd name="connsiteX1" fmla="*/ 2382481 w 2382481"/>
                <a:gd name="connsiteY1" fmla="*/ 0 h 2712457"/>
                <a:gd name="connsiteX2" fmla="*/ 2382481 w 2382481"/>
                <a:gd name="connsiteY2" fmla="*/ 2712457 h 2712457"/>
                <a:gd name="connsiteX3" fmla="*/ 0 w 2382481"/>
                <a:gd name="connsiteY3" fmla="*/ 2712457 h 2712457"/>
                <a:gd name="connsiteX4" fmla="*/ 0 w 2382481"/>
                <a:gd name="connsiteY4" fmla="*/ 0 h 271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481" h="2712457">
                  <a:moveTo>
                    <a:pt x="0" y="0"/>
                  </a:moveTo>
                  <a:lnTo>
                    <a:pt x="2382481" y="0"/>
                  </a:lnTo>
                  <a:lnTo>
                    <a:pt x="2382481" y="2712457"/>
                  </a:lnTo>
                  <a:lnTo>
                    <a:pt x="0" y="271245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Statement file</a:t>
              </a:r>
              <a:endParaRPr lang="en-US" sz="2400" kern="1200" dirty="0"/>
            </a:p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Billing file</a:t>
              </a:r>
              <a:endParaRPr lang="en-US" sz="2400" kern="1200" dirty="0"/>
            </a:p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Emails</a:t>
              </a:r>
              <a:endParaRPr lang="en-US" sz="2400" kern="1200" dirty="0"/>
            </a:p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Notices</a:t>
              </a:r>
              <a:endParaRPr lang="en-US" sz="24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60546" y="2040031"/>
              <a:ext cx="5571182" cy="1504787"/>
            </a:xfrm>
            <a:custGeom>
              <a:avLst/>
              <a:gdLst>
                <a:gd name="connsiteX0" fmla="*/ 0 w 5571182"/>
                <a:gd name="connsiteY0" fmla="*/ 376197 h 1504787"/>
                <a:gd name="connsiteX1" fmla="*/ 4818789 w 5571182"/>
                <a:gd name="connsiteY1" fmla="*/ 376197 h 1504787"/>
                <a:gd name="connsiteX2" fmla="*/ 4818789 w 5571182"/>
                <a:gd name="connsiteY2" fmla="*/ 0 h 1504787"/>
                <a:gd name="connsiteX3" fmla="*/ 5571182 w 5571182"/>
                <a:gd name="connsiteY3" fmla="*/ 752394 h 1504787"/>
                <a:gd name="connsiteX4" fmla="*/ 4818789 w 5571182"/>
                <a:gd name="connsiteY4" fmla="*/ 1504787 h 1504787"/>
                <a:gd name="connsiteX5" fmla="*/ 4818789 w 5571182"/>
                <a:gd name="connsiteY5" fmla="*/ 1128590 h 1504787"/>
                <a:gd name="connsiteX6" fmla="*/ 0 w 5571182"/>
                <a:gd name="connsiteY6" fmla="*/ 1128590 h 1504787"/>
                <a:gd name="connsiteX7" fmla="*/ 0 w 5571182"/>
                <a:gd name="connsiteY7" fmla="*/ 376197 h 15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1182" h="1504787">
                  <a:moveTo>
                    <a:pt x="0" y="376197"/>
                  </a:moveTo>
                  <a:lnTo>
                    <a:pt x="4818789" y="376197"/>
                  </a:lnTo>
                  <a:lnTo>
                    <a:pt x="4818789" y="0"/>
                  </a:lnTo>
                  <a:lnTo>
                    <a:pt x="5571182" y="752394"/>
                  </a:lnTo>
                  <a:lnTo>
                    <a:pt x="4818789" y="1504787"/>
                  </a:lnTo>
                  <a:lnTo>
                    <a:pt x="4818789" y="1128590"/>
                  </a:lnTo>
                  <a:lnTo>
                    <a:pt x="0" y="1128590"/>
                  </a:lnTo>
                  <a:lnTo>
                    <a:pt x="0" y="3761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482877" rIns="630197" bIns="615082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What transactions to process</a:t>
              </a:r>
              <a:endParaRPr lang="en-US" sz="28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75600" y="3187968"/>
              <a:ext cx="2382481" cy="2730594"/>
            </a:xfrm>
            <a:custGeom>
              <a:avLst/>
              <a:gdLst>
                <a:gd name="connsiteX0" fmla="*/ 0 w 2382481"/>
                <a:gd name="connsiteY0" fmla="*/ 0 h 2730594"/>
                <a:gd name="connsiteX1" fmla="*/ 2382481 w 2382481"/>
                <a:gd name="connsiteY1" fmla="*/ 0 h 2730594"/>
                <a:gd name="connsiteX2" fmla="*/ 2382481 w 2382481"/>
                <a:gd name="connsiteY2" fmla="*/ 2730594 h 2730594"/>
                <a:gd name="connsiteX3" fmla="*/ 0 w 2382481"/>
                <a:gd name="connsiteY3" fmla="*/ 2730594 h 2730594"/>
                <a:gd name="connsiteX4" fmla="*/ 0 w 2382481"/>
                <a:gd name="connsiteY4" fmla="*/ 0 h 273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481" h="2730594">
                  <a:moveTo>
                    <a:pt x="0" y="0"/>
                  </a:moveTo>
                  <a:lnTo>
                    <a:pt x="2382481" y="0"/>
                  </a:lnTo>
                  <a:lnTo>
                    <a:pt x="2382481" y="2730594"/>
                  </a:lnTo>
                  <a:lnTo>
                    <a:pt x="0" y="273059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Checks (through Lockbox)</a:t>
              </a:r>
              <a:endParaRPr lang="en-US" sz="2400" kern="1200" dirty="0"/>
            </a:p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ACH</a:t>
              </a:r>
              <a:endParaRPr lang="en-US" sz="2400" kern="1200" dirty="0"/>
            </a:p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Wires</a:t>
              </a:r>
              <a:endParaRPr lang="en-US" sz="24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441987" y="2616159"/>
              <a:ext cx="3188700" cy="1504787"/>
            </a:xfrm>
            <a:custGeom>
              <a:avLst/>
              <a:gdLst>
                <a:gd name="connsiteX0" fmla="*/ 0 w 3188700"/>
                <a:gd name="connsiteY0" fmla="*/ 376197 h 1504787"/>
                <a:gd name="connsiteX1" fmla="*/ 2436307 w 3188700"/>
                <a:gd name="connsiteY1" fmla="*/ 376197 h 1504787"/>
                <a:gd name="connsiteX2" fmla="*/ 2436307 w 3188700"/>
                <a:gd name="connsiteY2" fmla="*/ 0 h 1504787"/>
                <a:gd name="connsiteX3" fmla="*/ 3188700 w 3188700"/>
                <a:gd name="connsiteY3" fmla="*/ 752394 h 1504787"/>
                <a:gd name="connsiteX4" fmla="*/ 2436307 w 3188700"/>
                <a:gd name="connsiteY4" fmla="*/ 1504787 h 1504787"/>
                <a:gd name="connsiteX5" fmla="*/ 2436307 w 3188700"/>
                <a:gd name="connsiteY5" fmla="*/ 1128590 h 1504787"/>
                <a:gd name="connsiteX6" fmla="*/ 0 w 3188700"/>
                <a:gd name="connsiteY6" fmla="*/ 1128590 h 1504787"/>
                <a:gd name="connsiteX7" fmla="*/ 0 w 3188700"/>
                <a:gd name="connsiteY7" fmla="*/ 376197 h 15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8700" h="1504787">
                  <a:moveTo>
                    <a:pt x="0" y="376197"/>
                  </a:moveTo>
                  <a:lnTo>
                    <a:pt x="2436307" y="376197"/>
                  </a:lnTo>
                  <a:lnTo>
                    <a:pt x="2436307" y="0"/>
                  </a:lnTo>
                  <a:lnTo>
                    <a:pt x="3188700" y="752394"/>
                  </a:lnTo>
                  <a:lnTo>
                    <a:pt x="2436307" y="1504787"/>
                  </a:lnTo>
                  <a:lnTo>
                    <a:pt x="2436307" y="1128590"/>
                  </a:lnTo>
                  <a:lnTo>
                    <a:pt x="0" y="1128590"/>
                  </a:lnTo>
                  <a:lnTo>
                    <a:pt x="0" y="37619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482877" rIns="630197" bIns="615082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Timing</a:t>
              </a:r>
              <a:endParaRPr lang="en-US" sz="28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456939" y="3764094"/>
              <a:ext cx="2494943" cy="2762599"/>
            </a:xfrm>
            <a:custGeom>
              <a:avLst/>
              <a:gdLst>
                <a:gd name="connsiteX0" fmla="*/ 0 w 2404187"/>
                <a:gd name="connsiteY0" fmla="*/ 0 h 2762599"/>
                <a:gd name="connsiteX1" fmla="*/ 2404187 w 2404187"/>
                <a:gd name="connsiteY1" fmla="*/ 0 h 2762599"/>
                <a:gd name="connsiteX2" fmla="*/ 2404187 w 2404187"/>
                <a:gd name="connsiteY2" fmla="*/ 2762599 h 2762599"/>
                <a:gd name="connsiteX3" fmla="*/ 0 w 2404187"/>
                <a:gd name="connsiteY3" fmla="*/ 2762599 h 2762599"/>
                <a:gd name="connsiteX4" fmla="*/ 0 w 2404187"/>
                <a:gd name="connsiteY4" fmla="*/ 0 h 276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87" h="2762599">
                  <a:moveTo>
                    <a:pt x="0" y="0"/>
                  </a:moveTo>
                  <a:lnTo>
                    <a:pt x="2404187" y="0"/>
                  </a:lnTo>
                  <a:lnTo>
                    <a:pt x="2404187" y="2762599"/>
                  </a:lnTo>
                  <a:lnTo>
                    <a:pt x="0" y="2762599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Invoice uploads</a:t>
              </a:r>
              <a:endParaRPr lang="en-US" sz="2400" kern="1200" dirty="0"/>
            </a:p>
            <a:p>
              <a:pPr marL="342900" lvl="0" indent="-34290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400" kern="1200" dirty="0" smtClean="0"/>
                <a:t>Processing schedule</a:t>
              </a:r>
              <a:endParaRPr lang="en-US" sz="24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9443" y="0"/>
            <a:ext cx="12192000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5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  <a:cs typeface="Avenir Book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4970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58762"/>
          </a:xfrm>
          <a:prstGeom prst="rect">
            <a:avLst/>
          </a:prstGeom>
          <a:solidFill>
            <a:srgbClr val="757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Communicating Data</a:t>
            </a:r>
            <a:endParaRPr lang="en-US" sz="4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USD Logo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8"/>
          <a:stretch/>
        </p:blipFill>
        <p:spPr>
          <a:xfrm>
            <a:off x="171539" y="72570"/>
            <a:ext cx="819288" cy="67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483738" y="1511192"/>
            <a:ext cx="5530442" cy="1923144"/>
            <a:chOff x="2951239" y="986470"/>
            <a:chExt cx="6289522" cy="24322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45614"/>
            <a:stretch/>
          </p:blipFill>
          <p:spPr>
            <a:xfrm>
              <a:off x="7141028" y="1310519"/>
              <a:ext cx="2099733" cy="2108200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2951239" y="1850571"/>
              <a:ext cx="4209142" cy="102809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1181" t="10936" r="9669" b="10293"/>
            <a:stretch/>
          </p:blipFill>
          <p:spPr>
            <a:xfrm>
              <a:off x="3232995" y="1861024"/>
              <a:ext cx="1071024" cy="10494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54557" y="986470"/>
              <a:ext cx="5777255" cy="66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Upload through Web Portal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36935" y="4281145"/>
            <a:ext cx="5416154" cy="1621972"/>
            <a:chOff x="2529720" y="3817257"/>
            <a:chExt cx="5416154" cy="16219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9720" y="4366382"/>
              <a:ext cx="1586801" cy="10655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9073" y="4373640"/>
              <a:ext cx="1586801" cy="1065589"/>
            </a:xfrm>
            <a:prstGeom prst="rect">
              <a:avLst/>
            </a:prstGeom>
          </p:spPr>
        </p:pic>
        <p:sp>
          <p:nvSpPr>
            <p:cNvPr id="18" name="Left-Right Arrow 17"/>
            <p:cNvSpPr/>
            <p:nvPr/>
          </p:nvSpPr>
          <p:spPr>
            <a:xfrm>
              <a:off x="4124476" y="4753428"/>
              <a:ext cx="2334381" cy="35076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99543" y="3817257"/>
              <a:ext cx="381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Point to Point File Sync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95880" y="1549045"/>
            <a:ext cx="4305906" cy="1656849"/>
            <a:chOff x="7365998" y="1386114"/>
            <a:chExt cx="4305906" cy="1656849"/>
          </a:xfrm>
        </p:grpSpPr>
        <p:sp>
          <p:nvSpPr>
            <p:cNvPr id="24" name="Oval 23"/>
            <p:cNvSpPr/>
            <p:nvPr/>
          </p:nvSpPr>
          <p:spPr>
            <a:xfrm>
              <a:off x="7365998" y="1995717"/>
              <a:ext cx="1180734" cy="1047246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ource Sans Pro"/>
                </a:rPr>
                <a:t>FTP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559723" y="1983619"/>
              <a:ext cx="1112181" cy="1032454"/>
              <a:chOff x="5344303" y="2138433"/>
              <a:chExt cx="1006290" cy="100629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344303" y="2138433"/>
                <a:ext cx="1006290" cy="100629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ource Sans Pro"/>
                </a:endParaRPr>
              </a:p>
            </p:txBody>
          </p:sp>
          <p:pic>
            <p:nvPicPr>
              <p:cNvPr id="28" name="Graphic 33">
                <a:extLst>
                  <a:ext uri="{FF2B5EF4-FFF2-40B4-BE49-F238E27FC236}">
                    <a16:creationId xmlns="" xmlns:a16="http://schemas.microsoft.com/office/drawing/2014/main" id="{3D7F79B3-2913-414C-92C1-3CAC6144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15075" y="2315367"/>
                <a:ext cx="660245" cy="707039"/>
              </a:xfrm>
              <a:prstGeom prst="rect">
                <a:avLst/>
              </a:prstGeom>
              <a:noFill/>
            </p:spPr>
          </p:pic>
        </p:grpSp>
        <p:sp>
          <p:nvSpPr>
            <p:cNvPr id="29" name="Left-Right Arrow 28"/>
            <p:cNvSpPr/>
            <p:nvPr/>
          </p:nvSpPr>
          <p:spPr>
            <a:xfrm>
              <a:off x="8551333" y="2353733"/>
              <a:ext cx="2015067" cy="35076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4875" y="1386114"/>
              <a:ext cx="19763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FTP or SFTP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6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14773</TotalTime>
  <Words>677</Words>
  <Application>Microsoft Office PowerPoint</Application>
  <PresentationFormat>Custom</PresentationFormat>
  <Paragraphs>237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Actual results post transformation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 Chand</dc:creator>
  <cp:lastModifiedBy>Charles</cp:lastModifiedBy>
  <cp:revision>183</cp:revision>
  <dcterms:created xsi:type="dcterms:W3CDTF">2017-11-05T07:15:29Z</dcterms:created>
  <dcterms:modified xsi:type="dcterms:W3CDTF">2018-05-07T10:44:56Z</dcterms:modified>
</cp:coreProperties>
</file>